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5269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8" r:id="rId4"/>
    <p:sldId id="259" r:id="rId5"/>
    <p:sldId id="300" r:id="rId6"/>
    <p:sldId id="301" r:id="rId7"/>
    <p:sldId id="275" r:id="rId8"/>
    <p:sldId id="262" r:id="rId9"/>
    <p:sldId id="302" r:id="rId10"/>
    <p:sldId id="261" r:id="rId11"/>
    <p:sldId id="263" r:id="rId12"/>
    <p:sldId id="283" r:id="rId13"/>
    <p:sldId id="264" r:id="rId14"/>
    <p:sldId id="266" r:id="rId15"/>
    <p:sldId id="284" r:id="rId16"/>
    <p:sldId id="282" r:id="rId17"/>
    <p:sldId id="285" r:id="rId18"/>
    <p:sldId id="268" r:id="rId19"/>
    <p:sldId id="271" r:id="rId20"/>
    <p:sldId id="273" r:id="rId21"/>
    <p:sldId id="278" r:id="rId2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B8C7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260" autoAdjust="0"/>
  </p:normalViewPr>
  <p:slideViewPr>
    <p:cSldViewPr>
      <p:cViewPr>
        <p:scale>
          <a:sx n="106" d="100"/>
          <a:sy n="106" d="100"/>
        </p:scale>
        <p:origin x="-176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3C21-2CBD-4574-BF03-407A0276DA6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DE7572-6BEA-488F-9955-49100E7D6793}">
      <dgm:prSet phldrT="[Text]" custT="1"/>
      <dgm:spPr/>
      <dgm:t>
        <a:bodyPr/>
        <a:lstStyle/>
        <a:p>
          <a:r>
            <a:rPr lang="sr-Cyrl-RS" sz="1200" dirty="0" smtClean="0"/>
            <a:t>БУЏЕТ</a:t>
          </a:r>
          <a:endParaRPr lang="en-US" sz="1200" dirty="0"/>
        </a:p>
      </dgm:t>
    </dgm:pt>
    <dgm:pt modelId="{06F643AA-DB86-4ED0-B271-5892D9DEC0ED}" type="parTrans" cxnId="{38EAF1ED-52C8-4D6C-9251-AA797A2111B4}">
      <dgm:prSet/>
      <dgm:spPr/>
      <dgm:t>
        <a:bodyPr/>
        <a:lstStyle/>
        <a:p>
          <a:endParaRPr lang="en-US"/>
        </a:p>
      </dgm:t>
    </dgm:pt>
    <dgm:pt modelId="{E6B30B26-A4BA-42E3-A29B-CE5263AA3056}" type="sibTrans" cxnId="{38EAF1ED-52C8-4D6C-9251-AA797A2111B4}">
      <dgm:prSet/>
      <dgm:spPr/>
      <dgm:t>
        <a:bodyPr/>
        <a:lstStyle/>
        <a:p>
          <a:endParaRPr lang="en-US"/>
        </a:p>
      </dgm:t>
    </dgm:pt>
    <dgm:pt modelId="{F6AC56DD-441F-47F0-BB8F-A489A95CC2F2}">
      <dgm:prSet phldrT="[Text]" custT="1"/>
      <dgm:spPr/>
      <dgm:t>
        <a:bodyPr/>
        <a:lstStyle/>
        <a:p>
          <a:r>
            <a:rPr lang="sr-Cyrl-RS" sz="1200" dirty="0" smtClean="0"/>
            <a:t>Одсек за финансије</a:t>
          </a:r>
          <a:endParaRPr lang="en-US" sz="1200" dirty="0"/>
        </a:p>
      </dgm:t>
    </dgm:pt>
    <dgm:pt modelId="{A751F0F6-37A3-4848-AC65-830A7F7F9373}" type="parTrans" cxnId="{DD65369F-E621-4D9B-94C2-05328C409C05}">
      <dgm:prSet/>
      <dgm:spPr/>
      <dgm:t>
        <a:bodyPr/>
        <a:lstStyle/>
        <a:p>
          <a:endParaRPr lang="en-US"/>
        </a:p>
      </dgm:t>
    </dgm:pt>
    <dgm:pt modelId="{318A3CA4-4B64-4ECA-862B-44CEF5365926}" type="sibTrans" cxnId="{DD65369F-E621-4D9B-94C2-05328C409C05}">
      <dgm:prSet/>
      <dgm:spPr/>
      <dgm:t>
        <a:bodyPr/>
        <a:lstStyle/>
        <a:p>
          <a:endParaRPr lang="en-US"/>
        </a:p>
      </dgm:t>
    </dgm:pt>
    <dgm:pt modelId="{F148AC43-BB23-4796-8EE0-4D4F54F9E8CD}">
      <dgm:prSet phldrT="[Text]" custT="1"/>
      <dgm:spPr/>
      <dgm:t>
        <a:bodyPr/>
        <a:lstStyle/>
        <a:p>
          <a:r>
            <a:rPr lang="sr-Cyrl-RS" sz="1200" dirty="0" smtClean="0"/>
            <a:t>Председник општине и општинско веће</a:t>
          </a:r>
          <a:endParaRPr lang="en-US" sz="1200" dirty="0"/>
        </a:p>
      </dgm:t>
    </dgm:pt>
    <dgm:pt modelId="{98B69907-79D8-4830-93FB-32D14925F710}" type="parTrans" cxnId="{9AD1B923-DED2-48CF-850A-1EFE3E391A90}">
      <dgm:prSet/>
      <dgm:spPr/>
      <dgm:t>
        <a:bodyPr/>
        <a:lstStyle/>
        <a:p>
          <a:endParaRPr lang="en-US"/>
        </a:p>
      </dgm:t>
    </dgm:pt>
    <dgm:pt modelId="{C2E7634E-E7D3-4116-A601-6F11DA8949B7}" type="sibTrans" cxnId="{9AD1B923-DED2-48CF-850A-1EFE3E391A90}">
      <dgm:prSet/>
      <dgm:spPr/>
      <dgm:t>
        <a:bodyPr/>
        <a:lstStyle/>
        <a:p>
          <a:endParaRPr lang="en-US"/>
        </a:p>
      </dgm:t>
    </dgm:pt>
    <dgm:pt modelId="{969DF696-A702-4FD5-9BC0-6863C2C4C5D6}">
      <dgm:prSet phldrT="[Text]" custT="1"/>
      <dgm:spPr/>
      <dgm:t>
        <a:bodyPr/>
        <a:lstStyle/>
        <a:p>
          <a:endParaRPr lang="sr-Cyrl-RS" sz="1200" dirty="0" smtClean="0"/>
        </a:p>
        <a:p>
          <a:r>
            <a:rPr lang="sr-Cyrl-RS" sz="1200" dirty="0" smtClean="0"/>
            <a:t>Грађани и њихова удружења</a:t>
          </a:r>
        </a:p>
        <a:p>
          <a:r>
            <a:rPr lang="sr-Cyrl-RS" sz="1200" dirty="0" smtClean="0"/>
            <a:t>Основне школе</a:t>
          </a:r>
        </a:p>
        <a:p>
          <a:r>
            <a:rPr lang="sr-Cyrl-RS" sz="1200" dirty="0" smtClean="0"/>
            <a:t>Предшколске установе</a:t>
          </a:r>
        </a:p>
        <a:p>
          <a:endParaRPr lang="en-US" sz="1200" dirty="0"/>
        </a:p>
      </dgm:t>
    </dgm:pt>
    <dgm:pt modelId="{AA9F3067-3042-4814-B8D2-BEE899EACF8E}" type="parTrans" cxnId="{230645D3-65D8-4E85-8378-22BD8C1E6208}">
      <dgm:prSet/>
      <dgm:spPr/>
      <dgm:t>
        <a:bodyPr/>
        <a:lstStyle/>
        <a:p>
          <a:endParaRPr lang="en-US"/>
        </a:p>
      </dgm:t>
    </dgm:pt>
    <dgm:pt modelId="{89EF857E-83EE-4200-8347-1DBEF867D410}" type="sibTrans" cxnId="{230645D3-65D8-4E85-8378-22BD8C1E6208}">
      <dgm:prSet/>
      <dgm:spPr/>
      <dgm:t>
        <a:bodyPr/>
        <a:lstStyle/>
        <a:p>
          <a:endParaRPr lang="en-US"/>
        </a:p>
      </dgm:t>
    </dgm:pt>
    <dgm:pt modelId="{C9A1ED58-0023-451D-840A-333991A73336}">
      <dgm:prSet phldrT="[Text]" custT="1"/>
      <dgm:spPr/>
      <dgm:t>
        <a:bodyPr/>
        <a:lstStyle/>
        <a:p>
          <a:r>
            <a:rPr lang="sr-Cyrl-RS" sz="1200" dirty="0" smtClean="0"/>
            <a:t>Скупштина</a:t>
          </a:r>
        </a:p>
        <a:p>
          <a:r>
            <a:rPr lang="sr-Cyrl-RS" sz="1200" dirty="0" smtClean="0"/>
            <a:t>општине</a:t>
          </a:r>
          <a:endParaRPr lang="en-US" sz="1200" dirty="0"/>
        </a:p>
      </dgm:t>
    </dgm:pt>
    <dgm:pt modelId="{22480647-4A44-48C2-B4DF-3E812C28FBC3}" type="parTrans" cxnId="{5613E5DA-1A52-4E6E-8161-9C33AD1A445D}">
      <dgm:prSet/>
      <dgm:spPr/>
      <dgm:t>
        <a:bodyPr/>
        <a:lstStyle/>
        <a:p>
          <a:endParaRPr lang="en-US"/>
        </a:p>
      </dgm:t>
    </dgm:pt>
    <dgm:pt modelId="{731566D0-8F60-4680-9148-970E7DE6B235}" type="sibTrans" cxnId="{5613E5DA-1A52-4E6E-8161-9C33AD1A445D}">
      <dgm:prSet/>
      <dgm:spPr/>
      <dgm:t>
        <a:bodyPr/>
        <a:lstStyle/>
        <a:p>
          <a:endParaRPr lang="en-US"/>
        </a:p>
      </dgm:t>
    </dgm:pt>
    <dgm:pt modelId="{E440EA3D-298A-4411-BC55-025429D7B986}" type="pres">
      <dgm:prSet presAssocID="{B26D3C21-2CBD-4574-BF03-407A0276DA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18C542-1FCA-4A07-B61B-EB30D69CC5A8}" type="pres">
      <dgm:prSet presAssocID="{B26D3C21-2CBD-4574-BF03-407A0276DA6A}" presName="cycle" presStyleCnt="0"/>
      <dgm:spPr/>
    </dgm:pt>
    <dgm:pt modelId="{3B4F4980-363D-474A-9436-483196D8331F}" type="pres">
      <dgm:prSet presAssocID="{38DE7572-6BEA-488F-9955-49100E7D6793}" presName="nodeFirstNode" presStyleLbl="node1" presStyleIdx="0" presStyleCnt="5" custRadScaleRad="100301" custRadScaleInc="-6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B977B-2FA3-4E4E-BCCB-A1414D573ABD}" type="pres">
      <dgm:prSet presAssocID="{E6B30B26-A4BA-42E3-A29B-CE5263AA3056}" presName="sibTransFirstNode" presStyleLbl="bgShp" presStyleIdx="0" presStyleCnt="1" custLinFactNeighborX="-2" custLinFactNeighborY="-1405"/>
      <dgm:spPr/>
      <dgm:t>
        <a:bodyPr/>
        <a:lstStyle/>
        <a:p>
          <a:endParaRPr lang="en-US"/>
        </a:p>
      </dgm:t>
    </dgm:pt>
    <dgm:pt modelId="{EE1A12AC-BAA9-41B8-8F3B-5C3195A52B18}" type="pres">
      <dgm:prSet presAssocID="{F6AC56DD-441F-47F0-BB8F-A489A95CC2F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CDE92-9EC5-481A-A59E-0A6AA98D8B9C}" type="pres">
      <dgm:prSet presAssocID="{F148AC43-BB23-4796-8EE0-4D4F54F9E8CD}" presName="nodeFollowingNodes" presStyleLbl="node1" presStyleIdx="2" presStyleCnt="5" custScaleX="130453" custRadScaleRad="114683" custRadScaleInc="-17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FCEE0-4F32-409A-8CF2-1A32BD4E7621}" type="pres">
      <dgm:prSet presAssocID="{969DF696-A702-4FD5-9BC0-6863C2C4C5D6}" presName="nodeFollowingNodes" presStyleLbl="node1" presStyleIdx="3" presStyleCnt="5" custScaleX="143075" custRadScaleRad="112621" custRadScaleInc="15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8B9A6-DB7A-4714-8D7C-BD1854C006E8}" type="pres">
      <dgm:prSet presAssocID="{C9A1ED58-0023-451D-840A-333991A733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D1B923-DED2-48CF-850A-1EFE3E391A90}" srcId="{B26D3C21-2CBD-4574-BF03-407A0276DA6A}" destId="{F148AC43-BB23-4796-8EE0-4D4F54F9E8CD}" srcOrd="2" destOrd="0" parTransId="{98B69907-79D8-4830-93FB-32D14925F710}" sibTransId="{C2E7634E-E7D3-4116-A601-6F11DA8949B7}"/>
    <dgm:cxn modelId="{5613E5DA-1A52-4E6E-8161-9C33AD1A445D}" srcId="{B26D3C21-2CBD-4574-BF03-407A0276DA6A}" destId="{C9A1ED58-0023-451D-840A-333991A73336}" srcOrd="4" destOrd="0" parTransId="{22480647-4A44-48C2-B4DF-3E812C28FBC3}" sibTransId="{731566D0-8F60-4680-9148-970E7DE6B235}"/>
    <dgm:cxn modelId="{80A2A3F1-608D-40FC-A129-24D55324F3EB}" type="presOf" srcId="{38DE7572-6BEA-488F-9955-49100E7D6793}" destId="{3B4F4980-363D-474A-9436-483196D8331F}" srcOrd="0" destOrd="0" presId="urn:microsoft.com/office/officeart/2005/8/layout/cycle3"/>
    <dgm:cxn modelId="{0008A056-97D6-4D0E-8B5D-1677E4137C98}" type="presOf" srcId="{E6B30B26-A4BA-42E3-A29B-CE5263AA3056}" destId="{8DBB977B-2FA3-4E4E-BCCB-A1414D573ABD}" srcOrd="0" destOrd="0" presId="urn:microsoft.com/office/officeart/2005/8/layout/cycle3"/>
    <dgm:cxn modelId="{DD65369F-E621-4D9B-94C2-05328C409C05}" srcId="{B26D3C21-2CBD-4574-BF03-407A0276DA6A}" destId="{F6AC56DD-441F-47F0-BB8F-A489A95CC2F2}" srcOrd="1" destOrd="0" parTransId="{A751F0F6-37A3-4848-AC65-830A7F7F9373}" sibTransId="{318A3CA4-4B64-4ECA-862B-44CEF5365926}"/>
    <dgm:cxn modelId="{55840435-3BF6-4D31-A25B-1265DE0B4FB9}" type="presOf" srcId="{C9A1ED58-0023-451D-840A-333991A73336}" destId="{1AD8B9A6-DB7A-4714-8D7C-BD1854C006E8}" srcOrd="0" destOrd="0" presId="urn:microsoft.com/office/officeart/2005/8/layout/cycle3"/>
    <dgm:cxn modelId="{38EAF1ED-52C8-4D6C-9251-AA797A2111B4}" srcId="{B26D3C21-2CBD-4574-BF03-407A0276DA6A}" destId="{38DE7572-6BEA-488F-9955-49100E7D6793}" srcOrd="0" destOrd="0" parTransId="{06F643AA-DB86-4ED0-B271-5892D9DEC0ED}" sibTransId="{E6B30B26-A4BA-42E3-A29B-CE5263AA3056}"/>
    <dgm:cxn modelId="{03F14630-DDDD-4342-84F2-6529EE3B8C87}" type="presOf" srcId="{B26D3C21-2CBD-4574-BF03-407A0276DA6A}" destId="{E440EA3D-298A-4411-BC55-025429D7B986}" srcOrd="0" destOrd="0" presId="urn:microsoft.com/office/officeart/2005/8/layout/cycle3"/>
    <dgm:cxn modelId="{230645D3-65D8-4E85-8378-22BD8C1E6208}" srcId="{B26D3C21-2CBD-4574-BF03-407A0276DA6A}" destId="{969DF696-A702-4FD5-9BC0-6863C2C4C5D6}" srcOrd="3" destOrd="0" parTransId="{AA9F3067-3042-4814-B8D2-BEE899EACF8E}" sibTransId="{89EF857E-83EE-4200-8347-1DBEF867D410}"/>
    <dgm:cxn modelId="{444EC2B4-0F52-4FC5-80AE-F241F7321877}" type="presOf" srcId="{F6AC56DD-441F-47F0-BB8F-A489A95CC2F2}" destId="{EE1A12AC-BAA9-41B8-8F3B-5C3195A52B18}" srcOrd="0" destOrd="0" presId="urn:microsoft.com/office/officeart/2005/8/layout/cycle3"/>
    <dgm:cxn modelId="{FB22C291-7A95-4C7E-B06C-C03180271505}" type="presOf" srcId="{969DF696-A702-4FD5-9BC0-6863C2C4C5D6}" destId="{31CFCEE0-4F32-409A-8CF2-1A32BD4E7621}" srcOrd="0" destOrd="0" presId="urn:microsoft.com/office/officeart/2005/8/layout/cycle3"/>
    <dgm:cxn modelId="{9D539DA2-CCC2-4A5F-BFEC-2A0FA999A87E}" type="presOf" srcId="{F148AC43-BB23-4796-8EE0-4D4F54F9E8CD}" destId="{6B0CDE92-9EC5-481A-A59E-0A6AA98D8B9C}" srcOrd="0" destOrd="0" presId="urn:microsoft.com/office/officeart/2005/8/layout/cycle3"/>
    <dgm:cxn modelId="{5E91CF10-8CEA-46D5-888E-F7A8B2F2A4BB}" type="presParOf" srcId="{E440EA3D-298A-4411-BC55-025429D7B986}" destId="{9F18C542-1FCA-4A07-B61B-EB30D69CC5A8}" srcOrd="0" destOrd="0" presId="urn:microsoft.com/office/officeart/2005/8/layout/cycle3"/>
    <dgm:cxn modelId="{A25F3CDA-3A9B-42EE-A0B6-163E257024C0}" type="presParOf" srcId="{9F18C542-1FCA-4A07-B61B-EB30D69CC5A8}" destId="{3B4F4980-363D-474A-9436-483196D8331F}" srcOrd="0" destOrd="0" presId="urn:microsoft.com/office/officeart/2005/8/layout/cycle3"/>
    <dgm:cxn modelId="{CBDF133A-747A-46E9-BAB8-0CBB616DBFFB}" type="presParOf" srcId="{9F18C542-1FCA-4A07-B61B-EB30D69CC5A8}" destId="{8DBB977B-2FA3-4E4E-BCCB-A1414D573ABD}" srcOrd="1" destOrd="0" presId="urn:microsoft.com/office/officeart/2005/8/layout/cycle3"/>
    <dgm:cxn modelId="{9E209A02-DCEE-4FB8-8DE8-21916ACF89EA}" type="presParOf" srcId="{9F18C542-1FCA-4A07-B61B-EB30D69CC5A8}" destId="{EE1A12AC-BAA9-41B8-8F3B-5C3195A52B18}" srcOrd="2" destOrd="0" presId="urn:microsoft.com/office/officeart/2005/8/layout/cycle3"/>
    <dgm:cxn modelId="{1CB5AC2D-9CF5-4F78-9B58-114742632E9C}" type="presParOf" srcId="{9F18C542-1FCA-4A07-B61B-EB30D69CC5A8}" destId="{6B0CDE92-9EC5-481A-A59E-0A6AA98D8B9C}" srcOrd="3" destOrd="0" presId="urn:microsoft.com/office/officeart/2005/8/layout/cycle3"/>
    <dgm:cxn modelId="{759F75A8-B657-41C8-BD3D-9F6206170A83}" type="presParOf" srcId="{9F18C542-1FCA-4A07-B61B-EB30D69CC5A8}" destId="{31CFCEE0-4F32-409A-8CF2-1A32BD4E7621}" srcOrd="4" destOrd="0" presId="urn:microsoft.com/office/officeart/2005/8/layout/cycle3"/>
    <dgm:cxn modelId="{06F002A4-E3D6-4B76-8888-3CFACC877555}" type="presParOf" srcId="{9F18C542-1FCA-4A07-B61B-EB30D69CC5A8}" destId="{1AD8B9A6-DB7A-4714-8D7C-BD1854C006E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en-US" sz="1400" dirty="0" smtClean="0"/>
            <a:t>2020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bg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 dirty="0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 dirty="0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 dirty="0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 dirty="0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 dirty="0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ACA8A1-D248-4D93-B08B-713F7694381C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D8F62-5E9F-4338-BFEC-46A6A8E09C34}">
      <dgm:prSet phldrT="[Text]" custT="1"/>
      <dgm:spPr/>
      <dgm:t>
        <a:bodyPr/>
        <a:lstStyle/>
        <a:p>
          <a:r>
            <a:rPr lang="sr-Cyrl-RS" sz="1200" dirty="0" smtClean="0"/>
            <a:t>Средства из буџета:</a:t>
          </a:r>
        </a:p>
        <a:p>
          <a:r>
            <a:rPr lang="sr-Cyrl-RS" sz="1200" dirty="0" smtClean="0"/>
            <a:t>Порез на зараде</a:t>
          </a:r>
        </a:p>
        <a:p>
          <a:r>
            <a:rPr lang="sr-Cyrl-RS" sz="1200" dirty="0" smtClean="0"/>
            <a:t>Порез на имовину</a:t>
          </a:r>
        </a:p>
        <a:p>
          <a:r>
            <a:rPr lang="sr-Cyrl-RS" sz="1200" dirty="0" smtClean="0"/>
            <a:t>Приходи од имовине</a:t>
          </a:r>
        </a:p>
        <a:p>
          <a:r>
            <a:rPr lang="sr-Cyrl-RS" sz="1200" dirty="0" smtClean="0"/>
            <a:t>Трансфери од др.нивоа</a:t>
          </a:r>
        </a:p>
        <a:p>
          <a:r>
            <a:rPr lang="sr-Cyrl-RS" sz="1200" dirty="0" smtClean="0"/>
            <a:t>Новчане казне</a:t>
          </a:r>
        </a:p>
        <a:p>
          <a:r>
            <a:rPr lang="sr-Cyrl-RS" sz="1600" b="0" dirty="0" smtClean="0">
              <a:solidFill>
                <a:srgbClr val="FF0000"/>
              </a:solidFill>
            </a:rPr>
            <a:t>1</a:t>
          </a:r>
          <a:r>
            <a:rPr lang="en-US" sz="1600" b="0" dirty="0" smtClean="0">
              <a:solidFill>
                <a:srgbClr val="FF0000"/>
              </a:solidFill>
            </a:rPr>
            <a:t>39</a:t>
          </a:r>
          <a:r>
            <a:rPr lang="sr-Cyrl-RS" sz="1600" b="0" dirty="0" smtClean="0">
              <a:solidFill>
                <a:srgbClr val="FF0000"/>
              </a:solidFill>
            </a:rPr>
            <a:t>,</a:t>
          </a:r>
          <a:r>
            <a:rPr lang="en-US" sz="1600" b="0" dirty="0" smtClean="0">
              <a:solidFill>
                <a:srgbClr val="FF0000"/>
              </a:solidFill>
            </a:rPr>
            <a:t>2</a:t>
          </a:r>
          <a:r>
            <a:rPr lang="sr-Cyrl-RS" sz="1600" b="0" dirty="0" smtClean="0">
              <a:solidFill>
                <a:srgbClr val="FF0000"/>
              </a:solidFill>
            </a:rPr>
            <a:t>58,942.00</a:t>
          </a:r>
          <a:endParaRPr lang="en-US" sz="1600" b="0" dirty="0">
            <a:solidFill>
              <a:srgbClr val="FF0000"/>
            </a:solidFill>
          </a:endParaRPr>
        </a:p>
      </dgm:t>
    </dgm:pt>
    <dgm:pt modelId="{9377F38C-F0D7-435E-ABA2-2CC8B471403A}" type="parTrans" cxnId="{6D6C604E-B7A3-4E64-9FAE-924507C6487B}">
      <dgm:prSet/>
      <dgm:spPr/>
      <dgm:t>
        <a:bodyPr/>
        <a:lstStyle/>
        <a:p>
          <a:endParaRPr lang="en-US"/>
        </a:p>
      </dgm:t>
    </dgm:pt>
    <dgm:pt modelId="{A5EE3F83-76B7-4129-ADB3-9A95ADF8BF7D}" type="sibTrans" cxnId="{6D6C604E-B7A3-4E64-9FAE-924507C6487B}">
      <dgm:prSet/>
      <dgm:spPr/>
      <dgm:t>
        <a:bodyPr/>
        <a:lstStyle/>
        <a:p>
          <a:endParaRPr lang="en-US"/>
        </a:p>
      </dgm:t>
    </dgm:pt>
    <dgm:pt modelId="{D9E7CA79-F794-413F-9555-3BBA05AC5820}">
      <dgm:prSet phldrT="[Text]" custT="1"/>
      <dgm:spPr/>
      <dgm:t>
        <a:bodyPr/>
        <a:lstStyle/>
        <a:p>
          <a:r>
            <a:rPr lang="sr-Cyrl-RS" sz="1800" dirty="0" smtClean="0"/>
            <a:t>Пренета средства  из </a:t>
          </a:r>
        </a:p>
        <a:p>
          <a:r>
            <a:rPr lang="sr-Cyrl-RS" sz="1800" dirty="0" smtClean="0"/>
            <a:t>предходних</a:t>
          </a:r>
        </a:p>
        <a:p>
          <a:r>
            <a:rPr lang="sr-Cyrl-RS" sz="1800" dirty="0" smtClean="0"/>
            <a:t>година</a:t>
          </a:r>
        </a:p>
        <a:p>
          <a:r>
            <a:rPr lang="en-US" sz="1800" dirty="0" smtClean="0">
              <a:solidFill>
                <a:srgbClr val="FF0000"/>
              </a:solidFill>
            </a:rPr>
            <a:t>6</a:t>
          </a:r>
          <a:r>
            <a:rPr lang="sr-Cyrl-RS" sz="1800" dirty="0" smtClean="0">
              <a:solidFill>
                <a:srgbClr val="FF0000"/>
              </a:solidFill>
            </a:rPr>
            <a:t>,000,000.00</a:t>
          </a:r>
          <a:endParaRPr lang="en-US" sz="1800" dirty="0">
            <a:solidFill>
              <a:srgbClr val="FF0000"/>
            </a:solidFill>
          </a:endParaRPr>
        </a:p>
      </dgm:t>
    </dgm:pt>
    <dgm:pt modelId="{9FC536DE-C086-42E3-A199-E9BCA42FFEDB}" type="parTrans" cxnId="{541B6B26-5E47-4C04-8414-B45933832C0B}">
      <dgm:prSet/>
      <dgm:spPr/>
      <dgm:t>
        <a:bodyPr/>
        <a:lstStyle/>
        <a:p>
          <a:endParaRPr lang="en-US"/>
        </a:p>
      </dgm:t>
    </dgm:pt>
    <dgm:pt modelId="{72D1C3C0-5FDA-431D-9006-2C07AC2FAD67}" type="sibTrans" cxnId="{541B6B26-5E47-4C04-8414-B45933832C0B}">
      <dgm:prSet/>
      <dgm:spPr/>
      <dgm:t>
        <a:bodyPr/>
        <a:lstStyle/>
        <a:p>
          <a:endParaRPr lang="en-US"/>
        </a:p>
      </dgm:t>
    </dgm:pt>
    <dgm:pt modelId="{372D2BE8-137A-4459-BECA-64FA984DA263}">
      <dgm:prSet phldrT="[Text]" custT="1"/>
      <dgm:spPr/>
      <dgm:t>
        <a:bodyPr/>
        <a:lstStyle/>
        <a:p>
          <a:r>
            <a:rPr lang="sr-Cyrl-RS" sz="1800" dirty="0" smtClean="0"/>
            <a:t>Укупан буџет:</a:t>
          </a:r>
        </a:p>
        <a:p>
          <a:r>
            <a:rPr lang="sr-Cyrl-RS" sz="1800" dirty="0" smtClean="0">
              <a:solidFill>
                <a:srgbClr val="FF0000"/>
              </a:solidFill>
            </a:rPr>
            <a:t>1</a:t>
          </a:r>
          <a:r>
            <a:rPr lang="en-US" sz="1800" dirty="0" smtClean="0">
              <a:solidFill>
                <a:srgbClr val="FF0000"/>
              </a:solidFill>
            </a:rPr>
            <a:t>45</a:t>
          </a:r>
          <a:r>
            <a:rPr lang="sr-Cyrl-RS" sz="1800" dirty="0" smtClean="0">
              <a:solidFill>
                <a:srgbClr val="FF0000"/>
              </a:solidFill>
            </a:rPr>
            <a:t>,</a:t>
          </a:r>
          <a:r>
            <a:rPr lang="en-US" sz="1800" dirty="0" smtClean="0">
              <a:solidFill>
                <a:srgbClr val="FF0000"/>
              </a:solidFill>
            </a:rPr>
            <a:t>2</a:t>
          </a:r>
          <a:r>
            <a:rPr lang="sr-Cyrl-RS" sz="1800" dirty="0" smtClean="0">
              <a:solidFill>
                <a:srgbClr val="FF0000"/>
              </a:solidFill>
            </a:rPr>
            <a:t>58,</a:t>
          </a:r>
          <a:r>
            <a:rPr lang="en-US" sz="1800" dirty="0" smtClean="0">
              <a:solidFill>
                <a:srgbClr val="FF0000"/>
              </a:solidFill>
            </a:rPr>
            <a:t>942</a:t>
          </a:r>
          <a:r>
            <a:rPr lang="sr-Cyrl-RS" sz="1800" dirty="0" smtClean="0">
              <a:solidFill>
                <a:srgbClr val="FF0000"/>
              </a:solidFill>
            </a:rPr>
            <a:t>.00</a:t>
          </a:r>
          <a:endParaRPr lang="en-US" sz="1800" dirty="0">
            <a:solidFill>
              <a:srgbClr val="FF0000"/>
            </a:solidFill>
          </a:endParaRPr>
        </a:p>
      </dgm:t>
    </dgm:pt>
    <dgm:pt modelId="{C408C4DC-9B8C-40FA-88EC-C1616C963B8A}" type="parTrans" cxnId="{BC42EFA4-DCAA-40C1-8839-05DAF0F23540}">
      <dgm:prSet/>
      <dgm:spPr/>
      <dgm:t>
        <a:bodyPr/>
        <a:lstStyle/>
        <a:p>
          <a:endParaRPr lang="en-US"/>
        </a:p>
      </dgm:t>
    </dgm:pt>
    <dgm:pt modelId="{AD57B986-B582-4725-BD61-7DD44A109127}" type="sibTrans" cxnId="{BC42EFA4-DCAA-40C1-8839-05DAF0F23540}">
      <dgm:prSet/>
      <dgm:spPr/>
      <dgm:t>
        <a:bodyPr/>
        <a:lstStyle/>
        <a:p>
          <a:endParaRPr lang="en-US"/>
        </a:p>
      </dgm:t>
    </dgm:pt>
    <dgm:pt modelId="{50A2616D-8AAA-48A5-8780-B22677AB24F7}" type="pres">
      <dgm:prSet presAssocID="{67ACA8A1-D248-4D93-B08B-713F769438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054705-B72B-4D4E-A8D9-B1198A40619E}" type="pres">
      <dgm:prSet presAssocID="{67ACA8A1-D248-4D93-B08B-713F7694381C}" presName="fgShape" presStyleLbl="fgShp" presStyleIdx="0" presStyleCnt="1"/>
      <dgm:spPr/>
    </dgm:pt>
    <dgm:pt modelId="{60E985D9-EDFF-4287-9EE2-33FB7B699DA0}" type="pres">
      <dgm:prSet presAssocID="{67ACA8A1-D248-4D93-B08B-713F7694381C}" presName="linComp" presStyleCnt="0"/>
      <dgm:spPr/>
    </dgm:pt>
    <dgm:pt modelId="{AF10FCA7-F256-42EF-B880-DF57C5AFEC69}" type="pres">
      <dgm:prSet presAssocID="{4DFD8F62-5E9F-4338-BFEC-46A6A8E09C34}" presName="compNode" presStyleCnt="0"/>
      <dgm:spPr/>
    </dgm:pt>
    <dgm:pt modelId="{364472D7-02DD-4E4A-A9AC-F7FA4099B0F7}" type="pres">
      <dgm:prSet presAssocID="{4DFD8F62-5E9F-4338-BFEC-46A6A8E09C34}" presName="bkgdShape" presStyleLbl="node1" presStyleIdx="0" presStyleCnt="3" custLinFactNeighborX="-69815" custLinFactNeighborY="10159"/>
      <dgm:spPr/>
      <dgm:t>
        <a:bodyPr/>
        <a:lstStyle/>
        <a:p>
          <a:endParaRPr lang="en-US"/>
        </a:p>
      </dgm:t>
    </dgm:pt>
    <dgm:pt modelId="{CF9CCDAA-CB88-4E83-82F4-57A0295959F4}" type="pres">
      <dgm:prSet presAssocID="{4DFD8F62-5E9F-4338-BFEC-46A6A8E09C3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CC8D4-0CEE-4B57-B77C-2D1FFDC45D41}" type="pres">
      <dgm:prSet presAssocID="{4DFD8F62-5E9F-4338-BFEC-46A6A8E09C34}" presName="invisiNode" presStyleLbl="node1" presStyleIdx="0" presStyleCnt="3"/>
      <dgm:spPr/>
    </dgm:pt>
    <dgm:pt modelId="{3F42B4C5-7BB8-4356-8C02-3E49EA74D1EC}" type="pres">
      <dgm:prSet presAssocID="{4DFD8F62-5E9F-4338-BFEC-46A6A8E09C34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44E4DDF9-AB94-4E28-BA59-5BDB0771A0F4}" type="pres">
      <dgm:prSet presAssocID="{A5EE3F83-76B7-4129-ADB3-9A95ADF8BF7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A292177-EC33-41D1-8F2E-3CB43E1275D6}" type="pres">
      <dgm:prSet presAssocID="{D9E7CA79-F794-413F-9555-3BBA05AC5820}" presName="compNode" presStyleCnt="0"/>
      <dgm:spPr/>
    </dgm:pt>
    <dgm:pt modelId="{B16D3F72-C706-4371-ADF3-B9A02DDA8378}" type="pres">
      <dgm:prSet presAssocID="{D9E7CA79-F794-413F-9555-3BBA05AC5820}" presName="bkgdShape" presStyleLbl="node1" presStyleIdx="1" presStyleCnt="3"/>
      <dgm:spPr/>
      <dgm:t>
        <a:bodyPr/>
        <a:lstStyle/>
        <a:p>
          <a:endParaRPr lang="en-US"/>
        </a:p>
      </dgm:t>
    </dgm:pt>
    <dgm:pt modelId="{96EE69F0-6F28-4760-B2CE-5F81D37A2680}" type="pres">
      <dgm:prSet presAssocID="{D9E7CA79-F794-413F-9555-3BBA05AC582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F788E-DC5A-4CC4-88BE-3B0F09BC90F3}" type="pres">
      <dgm:prSet presAssocID="{D9E7CA79-F794-413F-9555-3BBA05AC5820}" presName="invisiNode" presStyleLbl="node1" presStyleIdx="1" presStyleCnt="3"/>
      <dgm:spPr/>
    </dgm:pt>
    <dgm:pt modelId="{DC58C52F-C9BD-4614-9724-BCB755E6AF44}" type="pres">
      <dgm:prSet presAssocID="{D9E7CA79-F794-413F-9555-3BBA05AC5820}" presName="imagNode" presStyleLbl="fgImgPlace1" presStyleIdx="1" presStyleCnt="3" custScaleX="120413" custScaleY="11153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AAAFA87A-3DBD-40C4-9C1F-2C5F60DF3B92}" type="pres">
      <dgm:prSet presAssocID="{72D1C3C0-5FDA-431D-9006-2C07AC2FAD6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F31352-E7D3-4C89-A07E-BF368AA1D4FC}" type="pres">
      <dgm:prSet presAssocID="{372D2BE8-137A-4459-BECA-64FA984DA263}" presName="compNode" presStyleCnt="0"/>
      <dgm:spPr/>
    </dgm:pt>
    <dgm:pt modelId="{248877C6-223F-4D17-8F99-BFF44B53BB76}" type="pres">
      <dgm:prSet presAssocID="{372D2BE8-137A-4459-BECA-64FA984DA263}" presName="bkgdShape" presStyleLbl="node1" presStyleIdx="2" presStyleCnt="3"/>
      <dgm:spPr/>
      <dgm:t>
        <a:bodyPr/>
        <a:lstStyle/>
        <a:p>
          <a:endParaRPr lang="en-US"/>
        </a:p>
      </dgm:t>
    </dgm:pt>
    <dgm:pt modelId="{440EDDFE-7BD7-4322-AC07-E09D1857E01E}" type="pres">
      <dgm:prSet presAssocID="{372D2BE8-137A-4459-BECA-64FA984DA26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3D8B3-9F1F-4B86-8778-A3AB1B0450C8}" type="pres">
      <dgm:prSet presAssocID="{372D2BE8-137A-4459-BECA-64FA984DA263}" presName="invisiNode" presStyleLbl="node1" presStyleIdx="2" presStyleCnt="3"/>
      <dgm:spPr/>
    </dgm:pt>
    <dgm:pt modelId="{7145643B-01F5-493D-AEAB-2F874BAE707D}" type="pres">
      <dgm:prSet presAssocID="{372D2BE8-137A-4459-BECA-64FA984DA263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</dgm:ptLst>
  <dgm:cxnLst>
    <dgm:cxn modelId="{7F4D2BBE-E779-4CC5-9EBE-14F735414161}" type="presOf" srcId="{372D2BE8-137A-4459-BECA-64FA984DA263}" destId="{440EDDFE-7BD7-4322-AC07-E09D1857E01E}" srcOrd="1" destOrd="0" presId="urn:microsoft.com/office/officeart/2005/8/layout/hList7"/>
    <dgm:cxn modelId="{10FAB48E-6EB0-4AA0-9365-34BA52B633D8}" type="presOf" srcId="{372D2BE8-137A-4459-BECA-64FA984DA263}" destId="{248877C6-223F-4D17-8F99-BFF44B53BB76}" srcOrd="0" destOrd="0" presId="urn:microsoft.com/office/officeart/2005/8/layout/hList7"/>
    <dgm:cxn modelId="{EEE571A8-E03B-4A6E-B80E-804EEE0C9E5D}" type="presOf" srcId="{4DFD8F62-5E9F-4338-BFEC-46A6A8E09C34}" destId="{364472D7-02DD-4E4A-A9AC-F7FA4099B0F7}" srcOrd="0" destOrd="0" presId="urn:microsoft.com/office/officeart/2005/8/layout/hList7"/>
    <dgm:cxn modelId="{7A56EDE1-4BC0-4167-999F-1939C0E43851}" type="presOf" srcId="{D9E7CA79-F794-413F-9555-3BBA05AC5820}" destId="{B16D3F72-C706-4371-ADF3-B9A02DDA8378}" srcOrd="0" destOrd="0" presId="urn:microsoft.com/office/officeart/2005/8/layout/hList7"/>
    <dgm:cxn modelId="{541B6B26-5E47-4C04-8414-B45933832C0B}" srcId="{67ACA8A1-D248-4D93-B08B-713F7694381C}" destId="{D9E7CA79-F794-413F-9555-3BBA05AC5820}" srcOrd="1" destOrd="0" parTransId="{9FC536DE-C086-42E3-A199-E9BCA42FFEDB}" sibTransId="{72D1C3C0-5FDA-431D-9006-2C07AC2FAD67}"/>
    <dgm:cxn modelId="{BC42EFA4-DCAA-40C1-8839-05DAF0F23540}" srcId="{67ACA8A1-D248-4D93-B08B-713F7694381C}" destId="{372D2BE8-137A-4459-BECA-64FA984DA263}" srcOrd="2" destOrd="0" parTransId="{C408C4DC-9B8C-40FA-88EC-C1616C963B8A}" sibTransId="{AD57B986-B582-4725-BD61-7DD44A109127}"/>
    <dgm:cxn modelId="{BE93C3E9-8B9C-403A-A0FF-38A578DEA3B1}" type="presOf" srcId="{D9E7CA79-F794-413F-9555-3BBA05AC5820}" destId="{96EE69F0-6F28-4760-B2CE-5F81D37A2680}" srcOrd="1" destOrd="0" presId="urn:microsoft.com/office/officeart/2005/8/layout/hList7"/>
    <dgm:cxn modelId="{AD7024AC-E479-4D1E-85E0-BF8A21ACBD8B}" type="presOf" srcId="{A5EE3F83-76B7-4129-ADB3-9A95ADF8BF7D}" destId="{44E4DDF9-AB94-4E28-BA59-5BDB0771A0F4}" srcOrd="0" destOrd="0" presId="urn:microsoft.com/office/officeart/2005/8/layout/hList7"/>
    <dgm:cxn modelId="{F4F08061-3526-47A9-8D4C-FADC4560D1E8}" type="presOf" srcId="{72D1C3C0-5FDA-431D-9006-2C07AC2FAD67}" destId="{AAAFA87A-3DBD-40C4-9C1F-2C5F60DF3B92}" srcOrd="0" destOrd="0" presId="urn:microsoft.com/office/officeart/2005/8/layout/hList7"/>
    <dgm:cxn modelId="{16B42693-74E8-4C45-B777-BFDD2E817845}" type="presOf" srcId="{4DFD8F62-5E9F-4338-BFEC-46A6A8E09C34}" destId="{CF9CCDAA-CB88-4E83-82F4-57A0295959F4}" srcOrd="1" destOrd="0" presId="urn:microsoft.com/office/officeart/2005/8/layout/hList7"/>
    <dgm:cxn modelId="{6D6C604E-B7A3-4E64-9FAE-924507C6487B}" srcId="{67ACA8A1-D248-4D93-B08B-713F7694381C}" destId="{4DFD8F62-5E9F-4338-BFEC-46A6A8E09C34}" srcOrd="0" destOrd="0" parTransId="{9377F38C-F0D7-435E-ABA2-2CC8B471403A}" sibTransId="{A5EE3F83-76B7-4129-ADB3-9A95ADF8BF7D}"/>
    <dgm:cxn modelId="{D194C958-E6A0-4B6D-A353-8278168AB035}" type="presOf" srcId="{67ACA8A1-D248-4D93-B08B-713F7694381C}" destId="{50A2616D-8AAA-48A5-8780-B22677AB24F7}" srcOrd="0" destOrd="0" presId="urn:microsoft.com/office/officeart/2005/8/layout/hList7"/>
    <dgm:cxn modelId="{F2BFB238-C9D2-4183-A173-220967C2A34A}" type="presParOf" srcId="{50A2616D-8AAA-48A5-8780-B22677AB24F7}" destId="{E6054705-B72B-4D4E-A8D9-B1198A40619E}" srcOrd="0" destOrd="0" presId="urn:microsoft.com/office/officeart/2005/8/layout/hList7"/>
    <dgm:cxn modelId="{8E62BFEC-8C59-4EAB-8D42-38202DEC6F08}" type="presParOf" srcId="{50A2616D-8AAA-48A5-8780-B22677AB24F7}" destId="{60E985D9-EDFF-4287-9EE2-33FB7B699DA0}" srcOrd="1" destOrd="0" presId="urn:microsoft.com/office/officeart/2005/8/layout/hList7"/>
    <dgm:cxn modelId="{11490A84-FD6D-47CB-9BF2-0CE7CD65AAD2}" type="presParOf" srcId="{60E985D9-EDFF-4287-9EE2-33FB7B699DA0}" destId="{AF10FCA7-F256-42EF-B880-DF57C5AFEC69}" srcOrd="0" destOrd="0" presId="urn:microsoft.com/office/officeart/2005/8/layout/hList7"/>
    <dgm:cxn modelId="{1C840C69-BDC0-4880-8F37-A297E8731F2D}" type="presParOf" srcId="{AF10FCA7-F256-42EF-B880-DF57C5AFEC69}" destId="{364472D7-02DD-4E4A-A9AC-F7FA4099B0F7}" srcOrd="0" destOrd="0" presId="urn:microsoft.com/office/officeart/2005/8/layout/hList7"/>
    <dgm:cxn modelId="{14FE06B5-0DED-4309-8B4A-683AADB5AB4A}" type="presParOf" srcId="{AF10FCA7-F256-42EF-B880-DF57C5AFEC69}" destId="{CF9CCDAA-CB88-4E83-82F4-57A0295959F4}" srcOrd="1" destOrd="0" presId="urn:microsoft.com/office/officeart/2005/8/layout/hList7"/>
    <dgm:cxn modelId="{A0F48993-A7D5-4678-A9E9-928467FBB815}" type="presParOf" srcId="{AF10FCA7-F256-42EF-B880-DF57C5AFEC69}" destId="{59CCC8D4-0CEE-4B57-B77C-2D1FFDC45D41}" srcOrd="2" destOrd="0" presId="urn:microsoft.com/office/officeart/2005/8/layout/hList7"/>
    <dgm:cxn modelId="{BFF35848-196D-4C3C-ADE7-8DF028301640}" type="presParOf" srcId="{AF10FCA7-F256-42EF-B880-DF57C5AFEC69}" destId="{3F42B4C5-7BB8-4356-8C02-3E49EA74D1EC}" srcOrd="3" destOrd="0" presId="urn:microsoft.com/office/officeart/2005/8/layout/hList7"/>
    <dgm:cxn modelId="{385B90FC-E607-4A7D-B281-26FFAFD67AF5}" type="presParOf" srcId="{60E985D9-EDFF-4287-9EE2-33FB7B699DA0}" destId="{44E4DDF9-AB94-4E28-BA59-5BDB0771A0F4}" srcOrd="1" destOrd="0" presId="urn:microsoft.com/office/officeart/2005/8/layout/hList7"/>
    <dgm:cxn modelId="{35ED06CD-4BF0-4C31-85C1-A32A04B0066F}" type="presParOf" srcId="{60E985D9-EDFF-4287-9EE2-33FB7B699DA0}" destId="{3A292177-EC33-41D1-8F2E-3CB43E1275D6}" srcOrd="2" destOrd="0" presId="urn:microsoft.com/office/officeart/2005/8/layout/hList7"/>
    <dgm:cxn modelId="{53DC4B64-AE0C-4273-A6B6-2952F3B659C5}" type="presParOf" srcId="{3A292177-EC33-41D1-8F2E-3CB43E1275D6}" destId="{B16D3F72-C706-4371-ADF3-B9A02DDA8378}" srcOrd="0" destOrd="0" presId="urn:microsoft.com/office/officeart/2005/8/layout/hList7"/>
    <dgm:cxn modelId="{8D6EE122-7EC4-4552-8778-70AEF5AF53AE}" type="presParOf" srcId="{3A292177-EC33-41D1-8F2E-3CB43E1275D6}" destId="{96EE69F0-6F28-4760-B2CE-5F81D37A2680}" srcOrd="1" destOrd="0" presId="urn:microsoft.com/office/officeart/2005/8/layout/hList7"/>
    <dgm:cxn modelId="{75357585-E1FB-4908-AB35-2F38B75B0808}" type="presParOf" srcId="{3A292177-EC33-41D1-8F2E-3CB43E1275D6}" destId="{D21F788E-DC5A-4CC4-88BE-3B0F09BC90F3}" srcOrd="2" destOrd="0" presId="urn:microsoft.com/office/officeart/2005/8/layout/hList7"/>
    <dgm:cxn modelId="{F465B720-1C5C-4C83-9FE5-39787A57A565}" type="presParOf" srcId="{3A292177-EC33-41D1-8F2E-3CB43E1275D6}" destId="{DC58C52F-C9BD-4614-9724-BCB755E6AF44}" srcOrd="3" destOrd="0" presId="urn:microsoft.com/office/officeart/2005/8/layout/hList7"/>
    <dgm:cxn modelId="{8104245C-1D9E-4D79-8827-FF58343A91AA}" type="presParOf" srcId="{60E985D9-EDFF-4287-9EE2-33FB7B699DA0}" destId="{AAAFA87A-3DBD-40C4-9C1F-2C5F60DF3B92}" srcOrd="3" destOrd="0" presId="urn:microsoft.com/office/officeart/2005/8/layout/hList7"/>
    <dgm:cxn modelId="{E7E1C3D3-782C-458A-9365-CF1B0905760B}" type="presParOf" srcId="{60E985D9-EDFF-4287-9EE2-33FB7B699DA0}" destId="{8AF31352-E7D3-4C89-A07E-BF368AA1D4FC}" srcOrd="4" destOrd="0" presId="urn:microsoft.com/office/officeart/2005/8/layout/hList7"/>
    <dgm:cxn modelId="{6BE4B375-BBA9-43E2-BDE1-7FB4EA6B305D}" type="presParOf" srcId="{8AF31352-E7D3-4C89-A07E-BF368AA1D4FC}" destId="{248877C6-223F-4D17-8F99-BFF44B53BB76}" srcOrd="0" destOrd="0" presId="urn:microsoft.com/office/officeart/2005/8/layout/hList7"/>
    <dgm:cxn modelId="{A6E57E58-CB08-4758-B0C3-C16445C1E83F}" type="presParOf" srcId="{8AF31352-E7D3-4C89-A07E-BF368AA1D4FC}" destId="{440EDDFE-7BD7-4322-AC07-E09D1857E01E}" srcOrd="1" destOrd="0" presId="urn:microsoft.com/office/officeart/2005/8/layout/hList7"/>
    <dgm:cxn modelId="{06EE949F-FEFB-4B01-ADFD-A22B2C978E12}" type="presParOf" srcId="{8AF31352-E7D3-4C89-A07E-BF368AA1D4FC}" destId="{71C3D8B3-9F1F-4B86-8778-A3AB1B0450C8}" srcOrd="2" destOrd="0" presId="urn:microsoft.com/office/officeart/2005/8/layout/hList7"/>
    <dgm:cxn modelId="{C96D7088-1DDB-42CA-9D3A-DF4A3BEE1D2F}" type="presParOf" srcId="{8AF31352-E7D3-4C89-A07E-BF368AA1D4FC}" destId="{7145643B-01F5-493D-AEAB-2F874BAE707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just"/>
          <a:r>
            <a:rPr lang="sr-Cyrl-RS" sz="1400" dirty="0">
              <a:solidFill>
                <a:srgbClr val="FF0000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rgbClr val="FF0000"/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 custT="1"/>
      <dgm:spPr/>
      <dgm:t>
        <a:bodyPr/>
        <a:lstStyle/>
        <a:p>
          <a:pPr algn="ctr"/>
          <a:r>
            <a:rPr lang="sr-Cyrl-RS" sz="2500" dirty="0"/>
            <a:t>Укупни буџетски приходи и примања  </a:t>
          </a:r>
          <a:r>
            <a:rPr lang="sr-Cyrl-RS" sz="2500" dirty="0" smtClean="0">
              <a:solidFill>
                <a:srgbClr val="FF0000"/>
              </a:solidFill>
            </a:rPr>
            <a:t>1</a:t>
          </a:r>
          <a:r>
            <a:rPr lang="en-US" sz="2500" dirty="0" smtClean="0">
              <a:solidFill>
                <a:srgbClr val="FF0000"/>
              </a:solidFill>
            </a:rPr>
            <a:t>45</a:t>
          </a:r>
          <a:r>
            <a:rPr lang="sr-Cyrl-RS" sz="2500" dirty="0" smtClean="0">
              <a:solidFill>
                <a:srgbClr val="FF0000"/>
              </a:solidFill>
            </a:rPr>
            <a:t>,</a:t>
          </a:r>
          <a:r>
            <a:rPr lang="en-US" sz="2500" dirty="0" smtClean="0">
              <a:solidFill>
                <a:srgbClr val="FF0000"/>
              </a:solidFill>
            </a:rPr>
            <a:t>2</a:t>
          </a:r>
          <a:r>
            <a:rPr lang="sr-Cyrl-RS" sz="2500" dirty="0" smtClean="0">
              <a:solidFill>
                <a:srgbClr val="FF0000"/>
              </a:solidFill>
            </a:rPr>
            <a:t>58,942.00 </a:t>
          </a:r>
          <a:r>
            <a:rPr lang="sr-Cyrl-RS" sz="2500" dirty="0" smtClean="0"/>
            <a:t>динара</a:t>
          </a:r>
        </a:p>
        <a:p>
          <a:pPr algn="ctr"/>
          <a:r>
            <a:rPr lang="sr-Cyrl-RS" sz="1400" dirty="0" smtClean="0">
              <a:solidFill>
                <a:srgbClr val="FF0000"/>
              </a:solidFill>
            </a:rPr>
            <a:t>100%</a:t>
          </a:r>
          <a:endParaRPr lang="en-US" sz="1400" dirty="0">
            <a:solidFill>
              <a:srgbClr val="FF0000"/>
            </a:solidFill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 custT="1"/>
      <dgm:spPr/>
      <dgm:t>
        <a:bodyPr/>
        <a:lstStyle/>
        <a:p>
          <a:pPr algn="ctr"/>
          <a:r>
            <a:rPr lang="sr-Cyrl-RS" sz="1100" dirty="0"/>
            <a:t>Приходи од  пореза  </a:t>
          </a:r>
          <a:r>
            <a:rPr lang="sr-Cyrl-RS" sz="1100" dirty="0" smtClean="0"/>
            <a:t>на имовину  </a:t>
          </a:r>
          <a:r>
            <a:rPr lang="en-US" sz="1100" dirty="0" smtClean="0">
              <a:solidFill>
                <a:schemeClr val="bg1"/>
              </a:solidFill>
            </a:rPr>
            <a:t>22.</a:t>
          </a:r>
          <a:r>
            <a:rPr lang="sr-Cyrl-RS" sz="1100" dirty="0" smtClean="0">
              <a:solidFill>
                <a:schemeClr val="bg1"/>
              </a:solidFill>
            </a:rPr>
            <a:t>952.000,00 </a:t>
          </a:r>
          <a:r>
            <a:rPr lang="sr-Cyrl-RS" sz="1100" dirty="0" smtClean="0"/>
            <a:t>динара</a:t>
          </a:r>
        </a:p>
        <a:p>
          <a:pPr algn="ctr"/>
          <a:r>
            <a:rPr lang="sr-Cyrl-RS" sz="1100" dirty="0" smtClean="0">
              <a:solidFill>
                <a:srgbClr val="FF0000"/>
              </a:solidFill>
            </a:rPr>
            <a:t>15.80%</a:t>
          </a:r>
          <a:endParaRPr lang="en-US" sz="1100" dirty="0">
            <a:solidFill>
              <a:srgbClr val="FF0000"/>
            </a:solidFill>
          </a:endParaRPr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 custT="1"/>
      <dgm:spPr/>
      <dgm:t>
        <a:bodyPr/>
        <a:lstStyle/>
        <a:p>
          <a:pPr algn="ctr"/>
          <a:r>
            <a:rPr lang="sr-Cyrl-RS" sz="2000" dirty="0"/>
            <a:t>Трансфери </a:t>
          </a:r>
          <a:r>
            <a:rPr lang="sr-Cyrl-RS" sz="1800" dirty="0" smtClean="0">
              <a:solidFill>
                <a:schemeClr val="bg1"/>
              </a:solidFill>
            </a:rPr>
            <a:t>5</a:t>
          </a:r>
          <a:r>
            <a:rPr lang="en-US" sz="1800" dirty="0" smtClean="0">
              <a:solidFill>
                <a:schemeClr val="bg1"/>
              </a:solidFill>
            </a:rPr>
            <a:t>0</a:t>
          </a:r>
          <a:r>
            <a:rPr lang="sr-Cyrl-RS" sz="1800" dirty="0" smtClean="0">
              <a:solidFill>
                <a:schemeClr val="bg1"/>
              </a:solidFill>
            </a:rPr>
            <a:t>.000.</a:t>
          </a:r>
          <a:r>
            <a:rPr lang="en-US" sz="1800" dirty="0" smtClean="0">
              <a:solidFill>
                <a:schemeClr val="bg1"/>
              </a:solidFill>
            </a:rPr>
            <a:t>000</a:t>
          </a:r>
          <a:r>
            <a:rPr lang="sr-Cyrl-RS" sz="1800" dirty="0" smtClean="0">
              <a:solidFill>
                <a:schemeClr val="bg1"/>
              </a:solidFill>
            </a:rPr>
            <a:t>,</a:t>
          </a:r>
          <a:r>
            <a:rPr lang="en-US" sz="1800" dirty="0" smtClean="0">
              <a:solidFill>
                <a:schemeClr val="bg1"/>
              </a:solidFill>
            </a:rPr>
            <a:t>00</a:t>
          </a:r>
          <a:r>
            <a:rPr lang="sr-Cyrl-RS" sz="2000" dirty="0" smtClean="0">
              <a:solidFill>
                <a:srgbClr val="FF0000"/>
              </a:solidFill>
            </a:rPr>
            <a:t>  </a:t>
          </a:r>
          <a:r>
            <a:rPr lang="en-US" sz="1400" dirty="0" smtClean="0">
              <a:solidFill>
                <a:srgbClr val="FF0000"/>
              </a:solidFill>
            </a:rPr>
            <a:t>34,</a:t>
          </a:r>
          <a:r>
            <a:rPr lang="sr-Cyrl-RS" sz="1400" dirty="0" smtClean="0">
              <a:solidFill>
                <a:srgbClr val="FF0000"/>
              </a:solidFill>
            </a:rPr>
            <a:t>42%</a:t>
          </a:r>
          <a:endParaRPr lang="en-US" sz="1400" dirty="0">
            <a:solidFill>
              <a:srgbClr val="FF0000"/>
            </a:solidFill>
          </a:endParaRPr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 custT="1"/>
      <dgm:spPr/>
      <dgm:t>
        <a:bodyPr/>
        <a:lstStyle/>
        <a:p>
          <a:pPr algn="ctr"/>
          <a:r>
            <a:rPr lang="sr-Cyrl-RS" sz="1400" dirty="0" smtClean="0"/>
            <a:t>Порези на добра и услуге</a:t>
          </a:r>
        </a:p>
        <a:p>
          <a:pPr algn="ctr"/>
          <a:r>
            <a:rPr lang="en-US" sz="1400" dirty="0" smtClean="0">
              <a:solidFill>
                <a:schemeClr val="bg1"/>
              </a:solidFill>
            </a:rPr>
            <a:t>13,470,000.00</a:t>
          </a:r>
          <a:endParaRPr lang="sr-Cyrl-RS" sz="1400" dirty="0" smtClean="0">
            <a:solidFill>
              <a:schemeClr val="bg1"/>
            </a:solidFill>
          </a:endParaRPr>
        </a:p>
        <a:p>
          <a:pPr algn="ctr"/>
          <a:r>
            <a:rPr lang="en-US" sz="1200" dirty="0" smtClean="0">
              <a:solidFill>
                <a:srgbClr val="FF0000"/>
              </a:solidFill>
            </a:rPr>
            <a:t>9</a:t>
          </a:r>
          <a:r>
            <a:rPr lang="sr-Cyrl-RS" sz="1200" dirty="0" smtClean="0">
              <a:solidFill>
                <a:srgbClr val="FF0000"/>
              </a:solidFill>
            </a:rPr>
            <a:t>,</a:t>
          </a:r>
          <a:r>
            <a:rPr lang="en-US" sz="1200" dirty="0" smtClean="0">
              <a:solidFill>
                <a:srgbClr val="FF0000"/>
              </a:solidFill>
            </a:rPr>
            <a:t>27</a:t>
          </a:r>
          <a:r>
            <a:rPr lang="sr-Cyrl-RS" sz="1200" dirty="0" smtClean="0">
              <a:solidFill>
                <a:srgbClr val="FF0000"/>
              </a:solidFill>
            </a:rPr>
            <a:t>%</a:t>
          </a:r>
          <a:endParaRPr lang="en-US" sz="1200" dirty="0">
            <a:solidFill>
              <a:srgbClr val="FF0000"/>
            </a:solidFill>
          </a:endParaRPr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Приходи од продаје добара и услуга 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151,000.00</a:t>
          </a:r>
          <a:endParaRPr lang="sr-Cyrl-RS" dirty="0" smtClean="0">
            <a:solidFill>
              <a:schemeClr val="bg1"/>
            </a:solidFill>
          </a:endParaRPr>
        </a:p>
        <a:p>
          <a:pPr algn="ctr"/>
          <a:r>
            <a:rPr lang="sr-Cyrl-RS" dirty="0" smtClean="0">
              <a:solidFill>
                <a:srgbClr val="FF0000"/>
              </a:solidFill>
            </a:rPr>
            <a:t>0.</a:t>
          </a:r>
          <a:r>
            <a:rPr lang="en-US" dirty="0" smtClean="0">
              <a:solidFill>
                <a:srgbClr val="FF0000"/>
              </a:solidFill>
            </a:rPr>
            <a:t>10</a:t>
          </a:r>
          <a:r>
            <a:rPr lang="sr-Cyrl-RS" dirty="0" smtClean="0">
              <a:solidFill>
                <a:srgbClr val="FF0000"/>
              </a:solidFill>
            </a:rPr>
            <a:t>%</a:t>
          </a:r>
          <a:endParaRPr lang="en-US" dirty="0">
            <a:solidFill>
              <a:srgbClr val="FF0000"/>
            </a:solidFill>
          </a:endParaRPr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en-US" sz="1000" dirty="0" smtClean="0">
              <a:solidFill>
                <a:schemeClr val="bg1"/>
              </a:solidFill>
            </a:rPr>
            <a:t>6</a:t>
          </a:r>
          <a:r>
            <a:rPr lang="sr-Cyrl-RS" sz="1000" dirty="0" smtClean="0">
              <a:solidFill>
                <a:schemeClr val="bg1"/>
              </a:solidFill>
            </a:rPr>
            <a:t>,000.000,00</a:t>
          </a:r>
          <a:r>
            <a:rPr lang="sr-Cyrl-RS" sz="1000" dirty="0" smtClean="0"/>
            <a:t> </a:t>
          </a:r>
          <a:r>
            <a:rPr lang="sr-Latn-RS" sz="1000" dirty="0" smtClean="0"/>
            <a:t> </a:t>
          </a:r>
          <a:r>
            <a:rPr lang="sr-Cyrl-RS" sz="1000" dirty="0" smtClean="0"/>
            <a:t>динара</a:t>
          </a:r>
        </a:p>
        <a:p>
          <a:pPr algn="ctr"/>
          <a:r>
            <a:rPr lang="en-US" sz="1000" dirty="0" smtClean="0">
              <a:solidFill>
                <a:srgbClr val="FF0000"/>
              </a:solidFill>
            </a:rPr>
            <a:t>4,13</a:t>
          </a:r>
          <a:r>
            <a:rPr lang="sr-Cyrl-RS" sz="1000" dirty="0" smtClean="0">
              <a:solidFill>
                <a:srgbClr val="FF0000"/>
              </a:solidFill>
            </a:rPr>
            <a:t>%</a:t>
          </a:r>
          <a:endParaRPr lang="en-US" sz="1000" dirty="0">
            <a:solidFill>
              <a:srgbClr val="FF0000"/>
            </a:solidFill>
          </a:endParaRPr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9F19E09-5CEB-4D2B-916E-DAD674F5D99A}">
      <dgm:prSet custT="1"/>
      <dgm:spPr/>
      <dgm:t>
        <a:bodyPr/>
        <a:lstStyle/>
        <a:p>
          <a:r>
            <a:rPr lang="ru-RU" sz="1800" dirty="0"/>
            <a:t>Порези на доходак, добит и капиталне добитке </a:t>
          </a:r>
          <a:endParaRPr lang="ru-RU" sz="1800" dirty="0" smtClean="0"/>
        </a:p>
        <a:p>
          <a:r>
            <a:rPr lang="en-US" sz="1800" dirty="0" smtClean="0">
              <a:solidFill>
                <a:schemeClr val="bg1"/>
              </a:solidFill>
            </a:rPr>
            <a:t>4</a:t>
          </a:r>
          <a:r>
            <a:rPr lang="sr-Cyrl-RS" sz="1800" dirty="0" smtClean="0">
              <a:solidFill>
                <a:schemeClr val="bg1"/>
              </a:solidFill>
            </a:rPr>
            <a:t>5</a:t>
          </a:r>
          <a:r>
            <a:rPr lang="en-US" sz="1800" dirty="0" smtClean="0">
              <a:solidFill>
                <a:schemeClr val="bg1"/>
              </a:solidFill>
            </a:rPr>
            <a:t>,62</a:t>
          </a:r>
          <a:r>
            <a:rPr lang="sr-Cyrl-RS" sz="1800" dirty="0" smtClean="0">
              <a:solidFill>
                <a:schemeClr val="bg1"/>
              </a:solidFill>
            </a:rPr>
            <a:t>4</a:t>
          </a:r>
          <a:r>
            <a:rPr lang="en-US" sz="1800" dirty="0" smtClean="0">
              <a:solidFill>
                <a:schemeClr val="bg1"/>
              </a:solidFill>
            </a:rPr>
            <a:t>,942.00</a:t>
          </a:r>
        </a:p>
        <a:p>
          <a:r>
            <a:rPr lang="en-US" sz="1400" dirty="0" smtClean="0">
              <a:solidFill>
                <a:srgbClr val="FF0000"/>
              </a:solidFill>
            </a:rPr>
            <a:t>31,40</a:t>
          </a:r>
          <a:r>
            <a:rPr lang="sr-Cyrl-RS" sz="1200" dirty="0" smtClean="0">
              <a:solidFill>
                <a:srgbClr val="FF0000"/>
              </a:solidFill>
            </a:rPr>
            <a:t>%</a:t>
          </a:r>
          <a:endParaRPr lang="en-US" sz="1200" dirty="0">
            <a:solidFill>
              <a:srgbClr val="FF0000"/>
            </a:solidFill>
          </a:endParaRPr>
        </a:p>
      </dgm:t>
    </dgm:pt>
    <dgm:pt modelId="{9FDB7B1E-D543-40DC-BB7F-ECF452037BED}" type="parTrans" cxnId="{A09097E8-5CD6-454F-92A8-909D817337FB}">
      <dgm:prSet/>
      <dgm:spPr/>
      <dgm:t>
        <a:bodyPr/>
        <a:lstStyle/>
        <a:p>
          <a:endParaRPr lang="en-US"/>
        </a:p>
      </dgm:t>
    </dgm:pt>
    <dgm:pt modelId="{B89F406B-EB98-4AB9-BF8F-4D929C177CAE}" type="sibTrans" cxnId="{A09097E8-5CD6-454F-92A8-909D817337FB}">
      <dgm:prSet/>
      <dgm:spPr/>
      <dgm:t>
        <a:bodyPr/>
        <a:lstStyle/>
        <a:p>
          <a:endParaRPr lang="en-US"/>
        </a:p>
      </dgm:t>
    </dgm:pt>
    <dgm:pt modelId="{AD91AEB8-44F4-48F5-ABDA-C89F25680151}">
      <dgm:prSet custT="1"/>
      <dgm:spPr/>
      <dgm:t>
        <a:bodyPr/>
        <a:lstStyle/>
        <a:p>
          <a:r>
            <a:rPr lang="sr-Cyrl-RS" sz="1200" dirty="0"/>
            <a:t>Приходи од </a:t>
          </a:r>
          <a:r>
            <a:rPr lang="sr-Cyrl-RS" sz="1200" dirty="0" smtClean="0"/>
            <a:t>имовине</a:t>
          </a:r>
        </a:p>
        <a:p>
          <a:r>
            <a:rPr lang="sr-Cyrl-RS" sz="1200" dirty="0" smtClean="0">
              <a:solidFill>
                <a:schemeClr val="bg1"/>
              </a:solidFill>
            </a:rPr>
            <a:t>6,801,000.00</a:t>
          </a:r>
        </a:p>
        <a:p>
          <a:r>
            <a:rPr lang="sr-Cyrl-RS" sz="1100" dirty="0" smtClean="0">
              <a:solidFill>
                <a:srgbClr val="FF0000"/>
              </a:solidFill>
            </a:rPr>
            <a:t>4,4</a:t>
          </a:r>
          <a:r>
            <a:rPr lang="en-US" sz="1100" dirty="0" smtClean="0">
              <a:solidFill>
                <a:srgbClr val="FF0000"/>
              </a:solidFill>
            </a:rPr>
            <a:t>8</a:t>
          </a:r>
          <a:r>
            <a:rPr lang="sr-Cyrl-RS" sz="1100" dirty="0" smtClean="0">
              <a:solidFill>
                <a:srgbClr val="FF0000"/>
              </a:solidFill>
            </a:rPr>
            <a:t>%</a:t>
          </a:r>
          <a:endParaRPr lang="en-US" sz="1100" dirty="0">
            <a:solidFill>
              <a:srgbClr val="FF0000"/>
            </a:solidFill>
          </a:endParaRPr>
        </a:p>
      </dgm:t>
    </dgm:pt>
    <dgm:pt modelId="{196EAB6F-E73B-40E9-A422-9E7DF138D098}" type="parTrans" cxnId="{854355A1-C2F8-4A3A-AA2C-D6CBF24B4EFC}">
      <dgm:prSet/>
      <dgm:spPr/>
      <dgm:t>
        <a:bodyPr/>
        <a:lstStyle/>
        <a:p>
          <a:endParaRPr lang="en-US"/>
        </a:p>
      </dgm:t>
    </dgm:pt>
    <dgm:pt modelId="{9271D949-C20F-4BD2-82A2-987375E033C9}" type="sibTrans" cxnId="{854355A1-C2F8-4A3A-AA2C-D6CBF24B4EFC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8" custScaleX="102499" custScaleY="103285" custLinFactNeighborX="-15563" custLinFactNeighborY="-2899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8" custScaleX="122661" custScaleY="127737" custRadScaleRad="114314" custRadScaleInc="91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8" custScaleX="150827" custScaleY="141804" custRadScaleRad="127081" custRadScaleInc="101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8" custScaleX="118375" custScaleY="104144" custRadScaleRad="116381" custRadScaleInc="-218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8" custScaleX="85510" custScaleY="58991" custRadScaleRad="139710" custRadScaleInc="163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BE502-350D-47E3-B542-BA7AC7F5917B}" type="pres">
      <dgm:prSet presAssocID="{AD91AEB8-44F4-48F5-ABDA-C89F25680151}" presName="node" presStyleLbl="vennNode1" presStyleIdx="5" presStyleCnt="8" custScaleX="114462" custScaleY="73590" custRadScaleRad="146337" custRadScaleInc="1178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2B02C-A5F1-45D7-985C-55C71E4B4F05}" type="pres">
      <dgm:prSet presAssocID="{89F19E09-5CEB-4D2B-916E-DAD674F5D99A}" presName="node" presStyleLbl="vennNode1" presStyleIdx="6" presStyleCnt="8" custScaleX="136421" custScaleY="123956" custRadScaleRad="180100" custRadScaleInc="78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7" presStyleCnt="8" custScaleX="93951" custScaleY="83370" custRadScaleRad="98938" custRadScaleInc="-306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A09097E8-5CD6-454F-92A8-909D817337FB}" srcId="{43275D6C-D470-4E2E-96F8-239EECE5D634}" destId="{89F19E09-5CEB-4D2B-916E-DAD674F5D99A}" srcOrd="5" destOrd="0" parTransId="{9FDB7B1E-D543-40DC-BB7F-ECF452037BED}" sibTransId="{B89F406B-EB98-4AB9-BF8F-4D929C177CAE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6CB48C14-5EDB-4B3E-B1FF-C7AFFBCD8AFD}" type="presOf" srcId="{89F19E09-5CEB-4D2B-916E-DAD674F5D99A}" destId="{AA62B02C-A5F1-45D7-985C-55C71E4B4F05}" srcOrd="0" destOrd="0" presId="urn:microsoft.com/office/officeart/2005/8/layout/radial3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97C2ABFE-4D76-4EA7-BBD5-AF4B03CD6E41}" type="presOf" srcId="{AD91AEB8-44F4-48F5-ABDA-C89F25680151}" destId="{00DBE502-350D-47E3-B542-BA7AC7F5917B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54355A1-C2F8-4A3A-AA2C-D6CBF24B4EFC}" srcId="{43275D6C-D470-4E2E-96F8-239EECE5D634}" destId="{AD91AEB8-44F4-48F5-ABDA-C89F25680151}" srcOrd="4" destOrd="0" parTransId="{196EAB6F-E73B-40E9-A422-9E7DF138D098}" sibTransId="{9271D949-C20F-4BD2-82A2-987375E033C9}"/>
    <dgm:cxn modelId="{09B198C8-E6EF-4BF2-B04A-98A7D3B82C52}" srcId="{43275D6C-D470-4E2E-96F8-239EECE5D634}" destId="{15426A40-9AD2-4153-8230-E20BC4B11534}" srcOrd="6" destOrd="0" parTransId="{A1307EAF-2414-4AFE-BE82-97C79333BAA9}" sibTransId="{869B992E-498B-4FBD-AA48-03E5171031C9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22F28335-8507-44E5-AD58-82403C0D2161}" type="presParOf" srcId="{1FB746E2-D736-4446-8093-C865FE09A112}" destId="{00DBE502-350D-47E3-B542-BA7AC7F5917B}" srcOrd="5" destOrd="0" presId="urn:microsoft.com/office/officeart/2005/8/layout/radial3"/>
    <dgm:cxn modelId="{923B5863-FDE5-4F28-9EA9-90850B01E0DE}" type="presParOf" srcId="{1FB746E2-D736-4446-8093-C865FE09A112}" destId="{AA62B02C-A5F1-45D7-985C-55C71E4B4F05}" srcOrd="6" destOrd="0" presId="urn:microsoft.com/office/officeart/2005/8/layout/radial3"/>
    <dgm:cxn modelId="{AB36D377-182D-4F38-A7FA-BE410BDE00D5}" type="presParOf" srcId="{1FB746E2-D736-4446-8093-C865FE09A112}" destId="{FC69A2CE-A671-47B5-8CD8-544465E52E9C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rgbClr val="FF0000"/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5B2114-B50D-4F98-9158-24EB5446E3F8}" type="doc">
      <dgm:prSet loTypeId="urn:microsoft.com/office/officeart/2009/3/layout/OpposingIdeas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DE8802-5B5C-434C-927B-45655C91302E}">
      <dgm:prSet phldrT="[Text]"/>
      <dgm:spPr/>
      <dgm:t>
        <a:bodyPr/>
        <a:lstStyle/>
        <a:p>
          <a:r>
            <a:rPr lang="sr-Cyrl-RS" dirty="0" smtClean="0"/>
            <a:t>ПОВЕЋАЛИ СМО</a:t>
          </a:r>
          <a:endParaRPr lang="en-US" dirty="0"/>
        </a:p>
      </dgm:t>
    </dgm:pt>
    <dgm:pt modelId="{82706647-CD8A-43CC-AE69-D5042B6030EB}" type="parTrans" cxnId="{408DDF77-F926-4B8D-A780-8161D15E702A}">
      <dgm:prSet/>
      <dgm:spPr/>
      <dgm:t>
        <a:bodyPr/>
        <a:lstStyle/>
        <a:p>
          <a:endParaRPr lang="en-US"/>
        </a:p>
      </dgm:t>
    </dgm:pt>
    <dgm:pt modelId="{2BA3F77C-5A83-45F4-A75E-C51B1CCA35D7}" type="sibTrans" cxnId="{408DDF77-F926-4B8D-A780-8161D15E702A}">
      <dgm:prSet/>
      <dgm:spPr/>
      <dgm:t>
        <a:bodyPr/>
        <a:lstStyle/>
        <a:p>
          <a:endParaRPr lang="en-US"/>
        </a:p>
      </dgm:t>
    </dgm:pt>
    <dgm:pt modelId="{90AE3C9C-157B-4C6F-B0FE-F79CDFF2A37D}">
      <dgm:prSet phldrT="[Text]" custT="1"/>
      <dgm:spPr/>
      <dgm:t>
        <a:bodyPr/>
        <a:lstStyle/>
        <a:p>
          <a:r>
            <a:rPr lang="sr-Cyrl-RS" sz="1800" dirty="0" smtClean="0">
              <a:solidFill>
                <a:schemeClr val="tx1"/>
              </a:solidFill>
            </a:rPr>
            <a:t>Коришћење роба и </a:t>
          </a:r>
          <a:r>
            <a:rPr lang="sr-Cyrl-RS" sz="1800" dirty="0" smtClean="0">
              <a:solidFill>
                <a:schemeClr val="tx1"/>
              </a:solidFill>
            </a:rPr>
            <a:t>услуга</a:t>
          </a:r>
        </a:p>
        <a:p>
          <a:endParaRPr lang="en-US" sz="1800" dirty="0">
            <a:solidFill>
              <a:schemeClr val="tx1"/>
            </a:solidFill>
          </a:endParaRPr>
        </a:p>
      </dgm:t>
    </dgm:pt>
    <dgm:pt modelId="{87059E23-8E2D-4846-BA65-BD2E26C16FF8}" type="parTrans" cxnId="{8114846C-0D19-4886-9744-6E4F34F6FE58}">
      <dgm:prSet/>
      <dgm:spPr/>
      <dgm:t>
        <a:bodyPr/>
        <a:lstStyle/>
        <a:p>
          <a:endParaRPr lang="en-US"/>
        </a:p>
      </dgm:t>
    </dgm:pt>
    <dgm:pt modelId="{677FBC29-45B6-49AA-851E-092042194C11}" type="sibTrans" cxnId="{8114846C-0D19-4886-9744-6E4F34F6FE58}">
      <dgm:prSet/>
      <dgm:spPr/>
      <dgm:t>
        <a:bodyPr/>
        <a:lstStyle/>
        <a:p>
          <a:endParaRPr lang="en-US"/>
        </a:p>
      </dgm:t>
    </dgm:pt>
    <dgm:pt modelId="{C190B64E-2DC5-4715-9428-A8B90623D042}">
      <dgm:prSet phldrT="[Text]"/>
      <dgm:spPr/>
      <dgm:t>
        <a:bodyPr/>
        <a:lstStyle/>
        <a:p>
          <a:r>
            <a:rPr lang="sr-Cyrl-RS" dirty="0" smtClean="0"/>
            <a:t>СМАЊИЛИ СМО</a:t>
          </a:r>
          <a:endParaRPr lang="en-US" dirty="0"/>
        </a:p>
      </dgm:t>
    </dgm:pt>
    <dgm:pt modelId="{F5175C61-1196-42BD-9A7E-3EC810238827}" type="parTrans" cxnId="{D6E8EF7A-BE91-4354-9024-551BFE46B101}">
      <dgm:prSet/>
      <dgm:spPr/>
      <dgm:t>
        <a:bodyPr/>
        <a:lstStyle/>
        <a:p>
          <a:endParaRPr lang="en-US"/>
        </a:p>
      </dgm:t>
    </dgm:pt>
    <dgm:pt modelId="{F172DBA0-2E18-4D9A-80C9-CE49B269070A}" type="sibTrans" cxnId="{D6E8EF7A-BE91-4354-9024-551BFE46B101}">
      <dgm:prSet/>
      <dgm:spPr/>
      <dgm:t>
        <a:bodyPr/>
        <a:lstStyle/>
        <a:p>
          <a:endParaRPr lang="en-US"/>
        </a:p>
      </dgm:t>
    </dgm:pt>
    <dgm:pt modelId="{CCD74A9D-61C0-45D6-8E26-811C8B0524D4}">
      <dgm:prSet phldrT="[Text]" custT="1"/>
      <dgm:spPr/>
      <dgm:t>
        <a:bodyPr/>
        <a:lstStyle/>
        <a:p>
          <a:r>
            <a:rPr lang="sr-Cyrl-RS" sz="2000" dirty="0" smtClean="0">
              <a:solidFill>
                <a:srgbClr val="FF0000"/>
              </a:solidFill>
            </a:rPr>
            <a:t>Остали </a:t>
          </a:r>
          <a:r>
            <a:rPr lang="sr-Cyrl-RS" sz="2000" dirty="0" smtClean="0">
              <a:solidFill>
                <a:srgbClr val="FF0000"/>
              </a:solidFill>
            </a:rPr>
            <a:t>расходи</a:t>
          </a:r>
        </a:p>
        <a:p>
          <a:endParaRPr lang="sr-Cyrl-RS" sz="2000" dirty="0" smtClean="0">
            <a:solidFill>
              <a:srgbClr val="FF0000"/>
            </a:solidFill>
          </a:endParaRPr>
        </a:p>
        <a:p>
          <a:r>
            <a:rPr lang="sr-Cyrl-RS" sz="2000" dirty="0" smtClean="0">
              <a:solidFill>
                <a:srgbClr val="FF0000"/>
              </a:solidFill>
            </a:rPr>
            <a:t>Донације, дотације и трансфери</a:t>
          </a:r>
        </a:p>
        <a:p>
          <a:endParaRPr lang="sr-Cyrl-RS" sz="2000" dirty="0" smtClean="0">
            <a:solidFill>
              <a:srgbClr val="FF0000"/>
            </a:solidFill>
          </a:endParaRPr>
        </a:p>
      </dgm:t>
    </dgm:pt>
    <dgm:pt modelId="{AD7E23F7-840A-4974-A1F1-E7CBBF78E745}" type="parTrans" cxnId="{305B60E9-0986-419A-B253-B5A5CB45492C}">
      <dgm:prSet/>
      <dgm:spPr/>
      <dgm:t>
        <a:bodyPr/>
        <a:lstStyle/>
        <a:p>
          <a:endParaRPr lang="en-US"/>
        </a:p>
      </dgm:t>
    </dgm:pt>
    <dgm:pt modelId="{D29F346C-B591-40C4-8CDD-9E2478BEFAAA}" type="sibTrans" cxnId="{305B60E9-0986-419A-B253-B5A5CB45492C}">
      <dgm:prSet/>
      <dgm:spPr/>
      <dgm:t>
        <a:bodyPr/>
        <a:lstStyle/>
        <a:p>
          <a:endParaRPr lang="en-US"/>
        </a:p>
      </dgm:t>
    </dgm:pt>
    <dgm:pt modelId="{AD6D9BED-186B-4D38-8C32-295CB7EA8EE7}">
      <dgm:prSet phldrT="[Text]" custT="1"/>
      <dgm:spPr/>
      <dgm:t>
        <a:bodyPr/>
        <a:lstStyle/>
        <a:p>
          <a:r>
            <a:rPr lang="sr-Cyrl-RS" sz="2000" dirty="0" smtClean="0">
              <a:solidFill>
                <a:srgbClr val="FF0000"/>
              </a:solidFill>
            </a:rPr>
            <a:t>Социјална заштита</a:t>
          </a:r>
        </a:p>
      </dgm:t>
    </dgm:pt>
    <dgm:pt modelId="{43383BFE-9649-48B2-973E-9442643DDA8D}" type="parTrans" cxnId="{E21F5F64-B8F0-4D8F-94CB-1B95E7CBED61}">
      <dgm:prSet/>
      <dgm:spPr/>
      <dgm:t>
        <a:bodyPr/>
        <a:lstStyle/>
        <a:p>
          <a:endParaRPr lang="en-US"/>
        </a:p>
      </dgm:t>
    </dgm:pt>
    <dgm:pt modelId="{72696EF3-28DE-4E85-A45D-A0B8821F5A4C}" type="sibTrans" cxnId="{E21F5F64-B8F0-4D8F-94CB-1B95E7CBED61}">
      <dgm:prSet/>
      <dgm:spPr/>
      <dgm:t>
        <a:bodyPr/>
        <a:lstStyle/>
        <a:p>
          <a:endParaRPr lang="en-US"/>
        </a:p>
      </dgm:t>
    </dgm:pt>
    <dgm:pt modelId="{817A9E9A-4D29-436D-832E-6D329579C6A7}">
      <dgm:prSet phldrT="[Text]" custT="1"/>
      <dgm:spPr/>
      <dgm:t>
        <a:bodyPr/>
        <a:lstStyle/>
        <a:p>
          <a:r>
            <a:rPr lang="sr-Cyrl-RS" sz="1800" dirty="0" smtClean="0">
              <a:solidFill>
                <a:schemeClr val="tx1"/>
              </a:solidFill>
            </a:rPr>
            <a:t>Расходи за </a:t>
          </a:r>
          <a:r>
            <a:rPr lang="sr-Cyrl-RS" sz="1800" dirty="0" smtClean="0">
              <a:solidFill>
                <a:schemeClr val="tx1"/>
              </a:solidFill>
            </a:rPr>
            <a:t>запослене</a:t>
          </a:r>
        </a:p>
        <a:p>
          <a:endParaRPr lang="en-US" sz="1800" dirty="0">
            <a:solidFill>
              <a:schemeClr val="tx1"/>
            </a:solidFill>
          </a:endParaRPr>
        </a:p>
      </dgm:t>
    </dgm:pt>
    <dgm:pt modelId="{E5BDB1C0-D99C-4382-8452-B9E5F56398B2}" type="parTrans" cxnId="{D98863E1-92BF-4BAD-AD8C-56F3CF2B4990}">
      <dgm:prSet/>
      <dgm:spPr/>
      <dgm:t>
        <a:bodyPr/>
        <a:lstStyle/>
        <a:p>
          <a:endParaRPr lang="en-US"/>
        </a:p>
      </dgm:t>
    </dgm:pt>
    <dgm:pt modelId="{ACF52EEC-8C80-484A-B477-A2DA9DD4951C}" type="sibTrans" cxnId="{D98863E1-92BF-4BAD-AD8C-56F3CF2B4990}">
      <dgm:prSet/>
      <dgm:spPr/>
      <dgm:t>
        <a:bodyPr/>
        <a:lstStyle/>
        <a:p>
          <a:endParaRPr lang="en-US"/>
        </a:p>
      </dgm:t>
    </dgm:pt>
    <dgm:pt modelId="{6FC3D80D-6EDD-4AE5-82DF-E21C2E8141A7}">
      <dgm:prSet phldrT="[Text]" custT="1"/>
      <dgm:spPr/>
      <dgm:t>
        <a:bodyPr/>
        <a:lstStyle/>
        <a:p>
          <a:r>
            <a:rPr lang="sr-Cyrl-RS" sz="1800" dirty="0" smtClean="0">
              <a:solidFill>
                <a:schemeClr val="tx1"/>
              </a:solidFill>
            </a:rPr>
            <a:t>Средства </a:t>
          </a:r>
          <a:r>
            <a:rPr lang="sr-Cyrl-RS" sz="1800" dirty="0" smtClean="0">
              <a:solidFill>
                <a:schemeClr val="tx1"/>
              </a:solidFill>
            </a:rPr>
            <a:t>резерве</a:t>
          </a:r>
        </a:p>
        <a:p>
          <a:endParaRPr lang="en-US" sz="1800" dirty="0">
            <a:solidFill>
              <a:schemeClr val="tx1"/>
            </a:solidFill>
          </a:endParaRPr>
        </a:p>
      </dgm:t>
    </dgm:pt>
    <dgm:pt modelId="{CC6BFDDA-E04A-44CD-9E36-718A9A6721A8}" type="parTrans" cxnId="{94F9FF3A-F6B9-4AFB-B603-85219F235E45}">
      <dgm:prSet/>
      <dgm:spPr/>
      <dgm:t>
        <a:bodyPr/>
        <a:lstStyle/>
        <a:p>
          <a:endParaRPr lang="en-US"/>
        </a:p>
      </dgm:t>
    </dgm:pt>
    <dgm:pt modelId="{1388AF54-443F-4078-A72E-CDC16A129C5E}" type="sibTrans" cxnId="{94F9FF3A-F6B9-4AFB-B603-85219F235E45}">
      <dgm:prSet/>
      <dgm:spPr/>
      <dgm:t>
        <a:bodyPr/>
        <a:lstStyle/>
        <a:p>
          <a:endParaRPr lang="en-US"/>
        </a:p>
      </dgm:t>
    </dgm:pt>
    <dgm:pt modelId="{C7175D39-EB8A-47E5-A169-38220CD83E95}">
      <dgm:prSet/>
      <dgm:spPr/>
    </dgm:pt>
    <dgm:pt modelId="{9C9D42C5-FE7A-4EC3-9C95-5DA6FA70A797}" type="parTrans" cxnId="{4846110C-9314-4B6F-A8CF-7C0C48812F78}">
      <dgm:prSet/>
      <dgm:spPr/>
      <dgm:t>
        <a:bodyPr/>
        <a:lstStyle/>
        <a:p>
          <a:endParaRPr lang="en-US"/>
        </a:p>
      </dgm:t>
    </dgm:pt>
    <dgm:pt modelId="{F6C1E8D5-E1D1-4DEA-9831-82271C053580}" type="sibTrans" cxnId="{4846110C-9314-4B6F-A8CF-7C0C48812F78}">
      <dgm:prSet/>
      <dgm:spPr/>
      <dgm:t>
        <a:bodyPr/>
        <a:lstStyle/>
        <a:p>
          <a:endParaRPr lang="en-US"/>
        </a:p>
      </dgm:t>
    </dgm:pt>
    <dgm:pt modelId="{047E17D8-F15D-4759-BFBD-9F7EC9830F15}">
      <dgm:prSet phldrT="[Text]" custT="1"/>
      <dgm:spPr/>
      <dgm:t>
        <a:bodyPr/>
        <a:lstStyle/>
        <a:p>
          <a:r>
            <a:rPr lang="sr-Cyrl-RS" sz="1800" dirty="0" smtClean="0">
              <a:solidFill>
                <a:schemeClr val="tx1"/>
              </a:solidFill>
            </a:rPr>
            <a:t>Капитални издаци</a:t>
          </a:r>
        </a:p>
        <a:p>
          <a:endParaRPr lang="en-US" sz="2000" dirty="0">
            <a:solidFill>
              <a:schemeClr val="tx1"/>
            </a:solidFill>
          </a:endParaRPr>
        </a:p>
      </dgm:t>
    </dgm:pt>
    <dgm:pt modelId="{0A03126C-52E7-4748-B85F-C2CFF54B97EB}" type="parTrans" cxnId="{F9352A7F-39D6-4F4F-B011-387A03245314}">
      <dgm:prSet/>
      <dgm:spPr/>
      <dgm:t>
        <a:bodyPr/>
        <a:lstStyle/>
        <a:p>
          <a:endParaRPr lang="en-US"/>
        </a:p>
      </dgm:t>
    </dgm:pt>
    <dgm:pt modelId="{1C105CA7-D27C-480B-B3B3-A31569C0AF01}" type="sibTrans" cxnId="{F9352A7F-39D6-4F4F-B011-387A03245314}">
      <dgm:prSet/>
      <dgm:spPr/>
      <dgm:t>
        <a:bodyPr/>
        <a:lstStyle/>
        <a:p>
          <a:endParaRPr lang="en-US"/>
        </a:p>
      </dgm:t>
    </dgm:pt>
    <dgm:pt modelId="{4462086B-B175-4B2D-AD30-C4530806DA04}" type="pres">
      <dgm:prSet presAssocID="{395B2114-B50D-4F98-9158-24EB5446E3F8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8C5E1E-B563-451C-AA24-8A883037E860}" type="pres">
      <dgm:prSet presAssocID="{395B2114-B50D-4F98-9158-24EB5446E3F8}" presName="Background" presStyleLbl="node1" presStyleIdx="0" presStyleCnt="1" custLinFactNeighborX="-980" custLinFactNeighborY="1384"/>
      <dgm:spPr/>
    </dgm:pt>
    <dgm:pt modelId="{73982FDC-1522-4E6B-B608-82B245E2F7E9}" type="pres">
      <dgm:prSet presAssocID="{395B2114-B50D-4F98-9158-24EB5446E3F8}" presName="Divider" presStyleLbl="callout" presStyleIdx="0" presStyleCnt="1"/>
      <dgm:spPr/>
    </dgm:pt>
    <dgm:pt modelId="{D15D25D8-989C-4967-BA13-6954454E7E06}" type="pres">
      <dgm:prSet presAssocID="{395B2114-B50D-4F98-9158-24EB5446E3F8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8E198-D7E4-4718-AE3E-54EDDA88DDEB}" type="pres">
      <dgm:prSet presAssocID="{395B2114-B50D-4F98-9158-24EB5446E3F8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3FC4B-1536-4646-BC1E-0C3D691DA11E}" type="pres">
      <dgm:prSet presAssocID="{395B2114-B50D-4F98-9158-24EB5446E3F8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E1D1D18-CF8B-446C-B844-4B995D3B37A2}" type="pres">
      <dgm:prSet presAssocID="{395B2114-B50D-4F98-9158-24EB5446E3F8}" presName="ParentShape1" presStyleLbl="alignImgPlace1" presStyleIdx="0" presStyleCnt="2">
        <dgm:presLayoutVars/>
      </dgm:prSet>
      <dgm:spPr/>
      <dgm:t>
        <a:bodyPr/>
        <a:lstStyle/>
        <a:p>
          <a:endParaRPr lang="en-US"/>
        </a:p>
      </dgm:t>
    </dgm:pt>
    <dgm:pt modelId="{923B55CD-7C77-477D-B1FD-CC5327368EA6}" type="pres">
      <dgm:prSet presAssocID="{395B2114-B50D-4F98-9158-24EB5446E3F8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EAD3B59-83BE-4B82-B097-E2822B421A5F}" type="pres">
      <dgm:prSet presAssocID="{395B2114-B50D-4F98-9158-24EB5446E3F8}" presName="ParentShape2" presStyleLbl="alignImgPlace1" presStyleIdx="1" presStyleCnt="2" custLinFactNeighborX="-3529" custLinFactNeighborY="-11335">
        <dgm:presLayoutVars/>
      </dgm:prSet>
      <dgm:spPr/>
      <dgm:t>
        <a:bodyPr/>
        <a:lstStyle/>
        <a:p>
          <a:endParaRPr lang="en-US"/>
        </a:p>
      </dgm:t>
    </dgm:pt>
  </dgm:ptLst>
  <dgm:cxnLst>
    <dgm:cxn modelId="{1F36C657-4A84-44F4-960F-1053FD15AF83}" type="presOf" srcId="{817A9E9A-4D29-436D-832E-6D329579C6A7}" destId="{D15D25D8-989C-4967-BA13-6954454E7E06}" srcOrd="0" destOrd="1" presId="urn:microsoft.com/office/officeart/2009/3/layout/OpposingIdeas"/>
    <dgm:cxn modelId="{FF25A97F-1702-4CCD-B5FE-87CDA7A280BB}" type="presOf" srcId="{C190B64E-2DC5-4715-9428-A8B90623D042}" destId="{923B55CD-7C77-477D-B1FD-CC5327368EA6}" srcOrd="0" destOrd="0" presId="urn:microsoft.com/office/officeart/2009/3/layout/OpposingIdeas"/>
    <dgm:cxn modelId="{94F9FF3A-F6B9-4AFB-B603-85219F235E45}" srcId="{1EDE8802-5B5C-434C-927B-45655C91302E}" destId="{6FC3D80D-6EDD-4AE5-82DF-E21C2E8141A7}" srcOrd="2" destOrd="0" parTransId="{CC6BFDDA-E04A-44CD-9E36-718A9A6721A8}" sibTransId="{1388AF54-443F-4078-A72E-CDC16A129C5E}"/>
    <dgm:cxn modelId="{AE1A51A6-801C-411D-87F3-575D09B57FA0}" type="presOf" srcId="{1EDE8802-5B5C-434C-927B-45655C91302E}" destId="{24B3FC4B-1536-4646-BC1E-0C3D691DA11E}" srcOrd="0" destOrd="0" presId="urn:microsoft.com/office/officeart/2009/3/layout/OpposingIdeas"/>
    <dgm:cxn modelId="{1D645E9E-C59B-4067-BB2F-A88101BB4450}" type="presOf" srcId="{1EDE8802-5B5C-434C-927B-45655C91302E}" destId="{6E1D1D18-CF8B-446C-B844-4B995D3B37A2}" srcOrd="1" destOrd="0" presId="urn:microsoft.com/office/officeart/2009/3/layout/OpposingIdeas"/>
    <dgm:cxn modelId="{8114846C-0D19-4886-9744-6E4F34F6FE58}" srcId="{1EDE8802-5B5C-434C-927B-45655C91302E}" destId="{90AE3C9C-157B-4C6F-B0FE-F79CDFF2A37D}" srcOrd="0" destOrd="0" parTransId="{87059E23-8E2D-4846-BA65-BD2E26C16FF8}" sibTransId="{677FBC29-45B6-49AA-851E-092042194C11}"/>
    <dgm:cxn modelId="{D7D24B8D-C92E-4F4A-A752-290CEB52B943}" type="presOf" srcId="{90AE3C9C-157B-4C6F-B0FE-F79CDFF2A37D}" destId="{D15D25D8-989C-4967-BA13-6954454E7E06}" srcOrd="0" destOrd="0" presId="urn:microsoft.com/office/officeart/2009/3/layout/OpposingIdeas"/>
    <dgm:cxn modelId="{305B60E9-0986-419A-B253-B5A5CB45492C}" srcId="{C190B64E-2DC5-4715-9428-A8B90623D042}" destId="{CCD74A9D-61C0-45D6-8E26-811C8B0524D4}" srcOrd="0" destOrd="0" parTransId="{AD7E23F7-840A-4974-A1F1-E7CBBF78E745}" sibTransId="{D29F346C-B591-40C4-8CDD-9E2478BEFAAA}"/>
    <dgm:cxn modelId="{D6E8EF7A-BE91-4354-9024-551BFE46B101}" srcId="{395B2114-B50D-4F98-9158-24EB5446E3F8}" destId="{C190B64E-2DC5-4715-9428-A8B90623D042}" srcOrd="1" destOrd="0" parTransId="{F5175C61-1196-42BD-9A7E-3EC810238827}" sibTransId="{F172DBA0-2E18-4D9A-80C9-CE49B269070A}"/>
    <dgm:cxn modelId="{65EFCF74-7B37-4BEA-A1CA-4A34ED432EE7}" type="presOf" srcId="{CCD74A9D-61C0-45D6-8E26-811C8B0524D4}" destId="{A8A8E198-D7E4-4718-AE3E-54EDDA88DDEB}" srcOrd="0" destOrd="0" presId="urn:microsoft.com/office/officeart/2009/3/layout/OpposingIdeas"/>
    <dgm:cxn modelId="{408DDF77-F926-4B8D-A780-8161D15E702A}" srcId="{395B2114-B50D-4F98-9158-24EB5446E3F8}" destId="{1EDE8802-5B5C-434C-927B-45655C91302E}" srcOrd="0" destOrd="0" parTransId="{82706647-CD8A-43CC-AE69-D5042B6030EB}" sibTransId="{2BA3F77C-5A83-45F4-A75E-C51B1CCA35D7}"/>
    <dgm:cxn modelId="{F9352A7F-39D6-4F4F-B011-387A03245314}" srcId="{1EDE8802-5B5C-434C-927B-45655C91302E}" destId="{047E17D8-F15D-4759-BFBD-9F7EC9830F15}" srcOrd="3" destOrd="0" parTransId="{0A03126C-52E7-4748-B85F-C2CFF54B97EB}" sibTransId="{1C105CA7-D27C-480B-B3B3-A31569C0AF01}"/>
    <dgm:cxn modelId="{4846110C-9314-4B6F-A8CF-7C0C48812F78}" srcId="{395B2114-B50D-4F98-9158-24EB5446E3F8}" destId="{C7175D39-EB8A-47E5-A169-38220CD83E95}" srcOrd="2" destOrd="0" parTransId="{9C9D42C5-FE7A-4EC3-9C95-5DA6FA70A797}" sibTransId="{F6C1E8D5-E1D1-4DEA-9831-82271C053580}"/>
    <dgm:cxn modelId="{E21F5F64-B8F0-4D8F-94CB-1B95E7CBED61}" srcId="{C190B64E-2DC5-4715-9428-A8B90623D042}" destId="{AD6D9BED-186B-4D38-8C32-295CB7EA8EE7}" srcOrd="1" destOrd="0" parTransId="{43383BFE-9649-48B2-973E-9442643DDA8D}" sibTransId="{72696EF3-28DE-4E85-A45D-A0B8821F5A4C}"/>
    <dgm:cxn modelId="{493F03F3-6C5A-4FBD-9028-5192FD4AB0B4}" type="presOf" srcId="{C190B64E-2DC5-4715-9428-A8B90623D042}" destId="{DEAD3B59-83BE-4B82-B097-E2822B421A5F}" srcOrd="1" destOrd="0" presId="urn:microsoft.com/office/officeart/2009/3/layout/OpposingIdeas"/>
    <dgm:cxn modelId="{4AE7DA8E-7248-456D-B337-36152BA6902F}" type="presOf" srcId="{395B2114-B50D-4F98-9158-24EB5446E3F8}" destId="{4462086B-B175-4B2D-AD30-C4530806DA04}" srcOrd="0" destOrd="0" presId="urn:microsoft.com/office/officeart/2009/3/layout/OpposingIdeas"/>
    <dgm:cxn modelId="{D98863E1-92BF-4BAD-AD8C-56F3CF2B4990}" srcId="{1EDE8802-5B5C-434C-927B-45655C91302E}" destId="{817A9E9A-4D29-436D-832E-6D329579C6A7}" srcOrd="1" destOrd="0" parTransId="{E5BDB1C0-D99C-4382-8452-B9E5F56398B2}" sibTransId="{ACF52EEC-8C80-484A-B477-A2DA9DD4951C}"/>
    <dgm:cxn modelId="{06723B08-8447-4981-869F-A8AEF43A25A2}" type="presOf" srcId="{047E17D8-F15D-4759-BFBD-9F7EC9830F15}" destId="{D15D25D8-989C-4967-BA13-6954454E7E06}" srcOrd="0" destOrd="3" presId="urn:microsoft.com/office/officeart/2009/3/layout/OpposingIdeas"/>
    <dgm:cxn modelId="{D24A0919-9201-471E-BD75-8C168348A03F}" type="presOf" srcId="{AD6D9BED-186B-4D38-8C32-295CB7EA8EE7}" destId="{A8A8E198-D7E4-4718-AE3E-54EDDA88DDEB}" srcOrd="0" destOrd="1" presId="urn:microsoft.com/office/officeart/2009/3/layout/OpposingIdeas"/>
    <dgm:cxn modelId="{8F33796A-2330-4C70-BDD7-9BEA7A66CE5C}" type="presOf" srcId="{6FC3D80D-6EDD-4AE5-82DF-E21C2E8141A7}" destId="{D15D25D8-989C-4967-BA13-6954454E7E06}" srcOrd="0" destOrd="2" presId="urn:microsoft.com/office/officeart/2009/3/layout/OpposingIdeas"/>
    <dgm:cxn modelId="{B72B8DC3-8BDB-47AA-BD24-BF678466C137}" type="presParOf" srcId="{4462086B-B175-4B2D-AD30-C4530806DA04}" destId="{A28C5E1E-B563-451C-AA24-8A883037E860}" srcOrd="0" destOrd="0" presId="urn:microsoft.com/office/officeart/2009/3/layout/OpposingIdeas"/>
    <dgm:cxn modelId="{E490C7DF-BE46-4DF1-9817-9583880DEBCE}" type="presParOf" srcId="{4462086B-B175-4B2D-AD30-C4530806DA04}" destId="{73982FDC-1522-4E6B-B608-82B245E2F7E9}" srcOrd="1" destOrd="0" presId="urn:microsoft.com/office/officeart/2009/3/layout/OpposingIdeas"/>
    <dgm:cxn modelId="{23E9706E-FADF-42A8-8F2D-DD8D88CAB73E}" type="presParOf" srcId="{4462086B-B175-4B2D-AD30-C4530806DA04}" destId="{D15D25D8-989C-4967-BA13-6954454E7E06}" srcOrd="2" destOrd="0" presId="urn:microsoft.com/office/officeart/2009/3/layout/OpposingIdeas"/>
    <dgm:cxn modelId="{6CC0AF04-5B04-4220-A0CB-183CABB909AF}" type="presParOf" srcId="{4462086B-B175-4B2D-AD30-C4530806DA04}" destId="{A8A8E198-D7E4-4718-AE3E-54EDDA88DDEB}" srcOrd="3" destOrd="0" presId="urn:microsoft.com/office/officeart/2009/3/layout/OpposingIdeas"/>
    <dgm:cxn modelId="{A8E63A35-3437-487D-80DA-4EAA94AC5BBC}" type="presParOf" srcId="{4462086B-B175-4B2D-AD30-C4530806DA04}" destId="{24B3FC4B-1536-4646-BC1E-0C3D691DA11E}" srcOrd="4" destOrd="0" presId="urn:microsoft.com/office/officeart/2009/3/layout/OpposingIdeas"/>
    <dgm:cxn modelId="{8301E790-54A5-4E26-88B0-8DF0AF882023}" type="presParOf" srcId="{4462086B-B175-4B2D-AD30-C4530806DA04}" destId="{6E1D1D18-CF8B-446C-B844-4B995D3B37A2}" srcOrd="5" destOrd="0" presId="urn:microsoft.com/office/officeart/2009/3/layout/OpposingIdeas"/>
    <dgm:cxn modelId="{204AD591-EC06-483D-B051-9B5DDD01DC37}" type="presParOf" srcId="{4462086B-B175-4B2D-AD30-C4530806DA04}" destId="{923B55CD-7C77-477D-B1FD-CC5327368EA6}" srcOrd="6" destOrd="0" presId="urn:microsoft.com/office/officeart/2009/3/layout/OpposingIdeas"/>
    <dgm:cxn modelId="{6694DA02-66D6-46EF-A429-C504D5793CBA}" type="presParOf" srcId="{4462086B-B175-4B2D-AD30-C4530806DA04}" destId="{DEAD3B59-83BE-4B82-B097-E2822B421A5F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 custT="1"/>
      <dgm:spPr/>
      <dgm:t>
        <a:bodyPr/>
        <a:lstStyle/>
        <a:p>
          <a:r>
            <a:rPr lang="sr-Cyrl-RS" sz="1600" dirty="0">
              <a:solidFill>
                <a:schemeClr val="bg1"/>
              </a:solidFill>
            </a:rPr>
            <a:t>Укупни расходи и издаци </a:t>
          </a:r>
          <a:endParaRPr lang="sr-Cyrl-RS" sz="1600" dirty="0" smtClean="0">
            <a:solidFill>
              <a:schemeClr val="bg1"/>
            </a:solidFill>
          </a:endParaRPr>
        </a:p>
        <a:p>
          <a:r>
            <a:rPr lang="sr-Cyrl-RS" sz="1600" dirty="0" smtClean="0">
              <a:solidFill>
                <a:srgbClr val="FF0000"/>
              </a:solidFill>
            </a:rPr>
            <a:t>145,258,942.00</a:t>
          </a:r>
          <a:endParaRPr lang="sr-Cyrl-RS" sz="1600" dirty="0" smtClean="0">
            <a:solidFill>
              <a:srgbClr val="FF0000"/>
            </a:solidFill>
          </a:endParaRPr>
        </a:p>
        <a:p>
          <a:r>
            <a:rPr lang="sr-Cyrl-RS" sz="1600" dirty="0" smtClean="0">
              <a:solidFill>
                <a:schemeClr val="bg1"/>
              </a:solidFill>
            </a:rPr>
            <a:t>динара</a:t>
          </a:r>
        </a:p>
        <a:p>
          <a:r>
            <a:rPr lang="sr-Cyrl-RS" sz="1400" dirty="0" smtClean="0">
              <a:solidFill>
                <a:srgbClr val="FF0000"/>
              </a:solidFill>
            </a:rPr>
            <a:t>100%</a:t>
          </a:r>
          <a:endParaRPr lang="en-US" sz="1400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rgbClr val="FF0000"/>
              </a:solidFill>
            </a:rPr>
            <a:t>44</a:t>
          </a:r>
          <a:r>
            <a:rPr lang="en-US" dirty="0" smtClean="0">
              <a:solidFill>
                <a:srgbClr val="FF0000"/>
              </a:solidFill>
            </a:rPr>
            <a:t>,</a:t>
          </a:r>
          <a:r>
            <a:rPr lang="sr-Cyrl-RS" dirty="0" smtClean="0">
              <a:solidFill>
                <a:srgbClr val="FF0000"/>
              </a:solidFill>
            </a:rPr>
            <a:t>760</a:t>
          </a:r>
          <a:r>
            <a:rPr lang="en-US" dirty="0" smtClean="0">
              <a:solidFill>
                <a:srgbClr val="FF0000"/>
              </a:solidFill>
            </a:rPr>
            <a:t>,</a:t>
          </a:r>
          <a:r>
            <a:rPr lang="sr-Cyrl-RS" dirty="0" smtClean="0">
              <a:solidFill>
                <a:srgbClr val="FF0000"/>
              </a:solidFill>
            </a:rPr>
            <a:t>000</a:t>
          </a:r>
          <a:r>
            <a:rPr lang="en-US" dirty="0" smtClean="0">
              <a:solidFill>
                <a:srgbClr val="FF0000"/>
              </a:solidFill>
            </a:rPr>
            <a:t>.00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</a:p>
        <a:p>
          <a:r>
            <a:rPr lang="ru-RU" dirty="0" smtClean="0">
              <a:solidFill>
                <a:srgbClr val="FF0000"/>
              </a:solidFill>
            </a:rPr>
            <a:t>30.81%</a:t>
          </a:r>
          <a:endParaRPr lang="en-US" dirty="0">
            <a:solidFill>
              <a:srgbClr val="FF0000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 dirty="0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 dirty="0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 dirty="0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 dirty="0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 dirty="0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 dirty="0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1651A17-950C-49EC-8C35-2517548AE9E6}">
      <dgm:prSet custT="1"/>
      <dgm:spPr/>
      <dgm:t>
        <a:bodyPr/>
        <a:lstStyle/>
        <a:p>
          <a:endParaRPr lang="sr-Cyrl-RS" sz="1200" dirty="0" smtClean="0">
            <a:solidFill>
              <a:schemeClr val="bg1"/>
            </a:solidFill>
          </a:endParaRPr>
        </a:p>
        <a:p>
          <a:endParaRPr lang="sr-Cyrl-RS" sz="900" dirty="0" smtClean="0">
            <a:solidFill>
              <a:schemeClr val="bg1"/>
            </a:solidFill>
          </a:endParaRPr>
        </a:p>
        <a:p>
          <a:r>
            <a:rPr lang="sr-Cyrl-RS" sz="1200" dirty="0" smtClean="0">
              <a:solidFill>
                <a:schemeClr val="bg1"/>
              </a:solidFill>
            </a:rPr>
            <a:t>Основна средства</a:t>
          </a:r>
        </a:p>
        <a:p>
          <a:r>
            <a:rPr lang="sr-Cyrl-RS" sz="1200" dirty="0" smtClean="0">
              <a:solidFill>
                <a:srgbClr val="FF0000"/>
              </a:solidFill>
            </a:rPr>
            <a:t>13,900,000.00</a:t>
          </a:r>
          <a:endParaRPr lang="sr-Cyrl-RS" sz="1200" dirty="0" smtClean="0">
            <a:solidFill>
              <a:srgbClr val="FF0000"/>
            </a:solidFill>
          </a:endParaRPr>
        </a:p>
        <a:p>
          <a:r>
            <a:rPr lang="sr-Cyrl-RS" sz="1200" dirty="0" smtClean="0">
              <a:solidFill>
                <a:schemeClr val="bg1"/>
              </a:solidFill>
            </a:rPr>
            <a:t>динара</a:t>
          </a:r>
        </a:p>
        <a:p>
          <a:r>
            <a:rPr lang="sr-Cyrl-RS" sz="1200" dirty="0" smtClean="0">
              <a:solidFill>
                <a:srgbClr val="FF0000"/>
              </a:solidFill>
            </a:rPr>
            <a:t>9,57%</a:t>
          </a:r>
          <a:endParaRPr lang="sr-Cyrl-RS" sz="1200" dirty="0" smtClean="0">
            <a:solidFill>
              <a:srgbClr val="FF0000"/>
            </a:solidFill>
          </a:endParaRPr>
        </a:p>
        <a:p>
          <a:endParaRPr lang="sr-Cyrl-RS" sz="900" dirty="0" smtClean="0">
            <a:solidFill>
              <a:schemeClr val="bg1"/>
            </a:solidFill>
          </a:endParaRPr>
        </a:p>
        <a:p>
          <a:endParaRPr lang="en-US" sz="900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 dirty="0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 custT="1"/>
      <dgm:spPr/>
      <dgm:t>
        <a:bodyPr/>
        <a:lstStyle/>
        <a:p>
          <a:r>
            <a:rPr lang="sr-Cyrl-RS" sz="1400" dirty="0">
              <a:solidFill>
                <a:schemeClr val="bg1"/>
              </a:solidFill>
            </a:rPr>
            <a:t>Расходи за </a:t>
          </a:r>
          <a:r>
            <a:rPr lang="sr-Cyrl-RS" sz="1400" dirty="0" smtClean="0">
              <a:solidFill>
                <a:schemeClr val="bg1"/>
              </a:solidFill>
            </a:rPr>
            <a:t>запослене</a:t>
          </a:r>
        </a:p>
        <a:p>
          <a:r>
            <a:rPr lang="sr-Cyrl-RS" sz="1400" dirty="0" smtClean="0">
              <a:solidFill>
                <a:schemeClr val="bg1"/>
              </a:solidFill>
            </a:rPr>
            <a:t> </a:t>
          </a:r>
          <a:r>
            <a:rPr lang="sr-Cyrl-RS" sz="1400" dirty="0" smtClean="0">
              <a:solidFill>
                <a:srgbClr val="FF0000"/>
              </a:solidFill>
            </a:rPr>
            <a:t>73</a:t>
          </a:r>
          <a:r>
            <a:rPr lang="en-US" sz="1400" dirty="0" smtClean="0">
              <a:solidFill>
                <a:srgbClr val="FF0000"/>
              </a:solidFill>
            </a:rPr>
            <a:t>,2</a:t>
          </a:r>
          <a:r>
            <a:rPr lang="sr-Cyrl-RS" sz="1400" dirty="0" smtClean="0">
              <a:solidFill>
                <a:srgbClr val="FF0000"/>
              </a:solidFill>
            </a:rPr>
            <a:t>78</a:t>
          </a:r>
          <a:r>
            <a:rPr lang="en-US" sz="1400" dirty="0" smtClean="0">
              <a:solidFill>
                <a:srgbClr val="FF0000"/>
              </a:solidFill>
            </a:rPr>
            <a:t>,</a:t>
          </a:r>
          <a:r>
            <a:rPr lang="sr-Cyrl-RS" sz="1400" dirty="0" smtClean="0">
              <a:solidFill>
                <a:srgbClr val="FF0000"/>
              </a:solidFill>
            </a:rPr>
            <a:t>942</a:t>
          </a:r>
          <a:r>
            <a:rPr lang="en-US" sz="1400" dirty="0" smtClean="0">
              <a:solidFill>
                <a:srgbClr val="FF0000"/>
              </a:solidFill>
            </a:rPr>
            <a:t>.00</a:t>
          </a:r>
          <a:endParaRPr lang="sr-Cyrl-RS" sz="1400" dirty="0" smtClean="0">
            <a:solidFill>
              <a:srgbClr val="FF0000"/>
            </a:solidFill>
          </a:endParaRPr>
        </a:p>
        <a:p>
          <a:r>
            <a:rPr lang="sr-Cyrl-RS" sz="1400" dirty="0" smtClean="0">
              <a:solidFill>
                <a:schemeClr val="bg1"/>
              </a:solidFill>
            </a:rPr>
            <a:t> динара</a:t>
          </a:r>
        </a:p>
        <a:p>
          <a:r>
            <a:rPr lang="sr-Cyrl-RS" sz="1200" dirty="0" smtClean="0">
              <a:solidFill>
                <a:srgbClr val="FF0000"/>
              </a:solidFill>
            </a:rPr>
            <a:t>50.45%</a:t>
          </a:r>
          <a:endParaRPr lang="en-US" sz="1200" dirty="0">
            <a:solidFill>
              <a:srgbClr val="FF0000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 dirty="0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3</a:t>
          </a:r>
          <a:r>
            <a:rPr lang="en-US" dirty="0" smtClean="0">
              <a:solidFill>
                <a:srgbClr val="FF0000"/>
              </a:solidFill>
            </a:rPr>
            <a:t>,</a:t>
          </a:r>
          <a:r>
            <a:rPr lang="sr-Cyrl-RS" dirty="0" smtClean="0">
              <a:solidFill>
                <a:srgbClr val="FF0000"/>
              </a:solidFill>
            </a:rPr>
            <a:t>000</a:t>
          </a:r>
          <a:r>
            <a:rPr lang="en-US" dirty="0" smtClean="0">
              <a:solidFill>
                <a:srgbClr val="FF0000"/>
              </a:solidFill>
            </a:rPr>
            <a:t>,000.00</a:t>
          </a:r>
          <a:r>
            <a:rPr lang="sr-Cyrl-RS" dirty="0" smtClean="0">
              <a:solidFill>
                <a:schemeClr val="bg1"/>
              </a:solidFill>
            </a:rPr>
            <a:t> динара</a:t>
          </a:r>
        </a:p>
        <a:p>
          <a:r>
            <a:rPr lang="sr-Cyrl-RS" dirty="0" smtClean="0">
              <a:solidFill>
                <a:srgbClr val="FF0000"/>
              </a:solidFill>
            </a:rPr>
            <a:t>2.07%</a:t>
          </a:r>
          <a:endParaRPr lang="en-US" dirty="0">
            <a:solidFill>
              <a:srgbClr val="FF0000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 dirty="0"/>
        </a:p>
      </dgm:t>
    </dgm:pt>
    <dgm:pt modelId="{3FA5C700-C8EE-4CAC-8DA0-0BA7CA952C72}">
      <dgm:prSet custT="1"/>
      <dgm:spPr/>
      <dgm:t>
        <a:bodyPr/>
        <a:lstStyle/>
        <a:p>
          <a:r>
            <a:rPr lang="sr-Cyrl-RS" sz="1100" dirty="0" smtClean="0">
              <a:solidFill>
                <a:schemeClr val="bg1"/>
              </a:solidFill>
            </a:rPr>
            <a:t>Донације, дотације </a:t>
          </a:r>
          <a:r>
            <a:rPr lang="sr-Cyrl-RS" sz="1100" dirty="0">
              <a:solidFill>
                <a:schemeClr val="bg1"/>
              </a:solidFill>
            </a:rPr>
            <a:t>и трансфери </a:t>
          </a:r>
          <a:r>
            <a:rPr lang="sr-Cyrl-RS" sz="1200" dirty="0" smtClean="0">
              <a:solidFill>
                <a:srgbClr val="FF0000"/>
              </a:solidFill>
            </a:rPr>
            <a:t>2,000,000</a:t>
          </a:r>
          <a:r>
            <a:rPr lang="en-US" sz="1200" dirty="0" smtClean="0">
              <a:solidFill>
                <a:srgbClr val="FF0000"/>
              </a:solidFill>
            </a:rPr>
            <a:t>.00</a:t>
          </a:r>
          <a:r>
            <a:rPr lang="sr-Cyrl-RS" sz="1200" dirty="0" smtClean="0">
              <a:solidFill>
                <a:srgbClr val="FF0000"/>
              </a:solidFill>
            </a:rPr>
            <a:t> </a:t>
          </a:r>
          <a:r>
            <a:rPr lang="sr-Cyrl-RS" sz="1100" dirty="0" smtClean="0">
              <a:solidFill>
                <a:schemeClr val="bg1"/>
              </a:solidFill>
            </a:rPr>
            <a:t>динара</a:t>
          </a:r>
        </a:p>
        <a:p>
          <a:r>
            <a:rPr lang="sr-Cyrl-RS" sz="1100" dirty="0" smtClean="0">
              <a:solidFill>
                <a:srgbClr val="FF0000"/>
              </a:solidFill>
            </a:rPr>
            <a:t>1.38%</a:t>
          </a:r>
          <a:endParaRPr lang="en-US" sz="1100" dirty="0">
            <a:solidFill>
              <a:srgbClr val="FF0000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 dirty="0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rgbClr val="FF0000"/>
              </a:solidFill>
            </a:rPr>
            <a:t>3</a:t>
          </a:r>
          <a:r>
            <a:rPr lang="en-US" dirty="0" smtClean="0">
              <a:solidFill>
                <a:srgbClr val="FF0000"/>
              </a:solidFill>
            </a:rPr>
            <a:t>,</a:t>
          </a:r>
          <a:r>
            <a:rPr lang="sr-Cyrl-RS" dirty="0" smtClean="0">
              <a:solidFill>
                <a:srgbClr val="FF0000"/>
              </a:solidFill>
            </a:rPr>
            <a:t>8</a:t>
          </a:r>
          <a:r>
            <a:rPr lang="en-US" dirty="0" smtClean="0">
              <a:solidFill>
                <a:srgbClr val="FF0000"/>
              </a:solidFill>
            </a:rPr>
            <a:t>20,000.00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</a:p>
        <a:p>
          <a:r>
            <a:rPr lang="sr-Cyrl-RS" dirty="0" smtClean="0">
              <a:solidFill>
                <a:srgbClr val="FF0000"/>
              </a:solidFill>
            </a:rPr>
            <a:t>2,63%</a:t>
          </a:r>
          <a:endParaRPr lang="en-US" dirty="0">
            <a:solidFill>
              <a:srgbClr val="FF0000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 dirty="0"/>
        </a:p>
      </dgm:t>
    </dgm:pt>
    <dgm:pt modelId="{AE26BF5A-34A6-4192-8BEA-D9ECFB941642}">
      <dgm:prSet custT="1"/>
      <dgm:spPr/>
      <dgm:t>
        <a:bodyPr/>
        <a:lstStyle/>
        <a:p>
          <a:r>
            <a:rPr lang="sr-Cyrl-RS" sz="1100" dirty="0">
              <a:solidFill>
                <a:schemeClr val="bg1"/>
              </a:solidFill>
            </a:rPr>
            <a:t>Средства резерве </a:t>
          </a:r>
          <a:endParaRPr lang="sr-Cyrl-RS" sz="1100" dirty="0" smtClean="0">
            <a:solidFill>
              <a:schemeClr val="bg1"/>
            </a:solidFill>
          </a:endParaRPr>
        </a:p>
        <a:p>
          <a:r>
            <a:rPr lang="en-US" sz="1100" dirty="0" smtClean="0">
              <a:solidFill>
                <a:srgbClr val="FF0000"/>
              </a:solidFill>
            </a:rPr>
            <a:t>4,</a:t>
          </a:r>
          <a:r>
            <a:rPr lang="sr-Cyrl-RS" sz="1100" dirty="0" smtClean="0">
              <a:solidFill>
                <a:srgbClr val="FF0000"/>
              </a:solidFill>
            </a:rPr>
            <a:t>5</a:t>
          </a:r>
          <a:r>
            <a:rPr lang="en-US" sz="1100" dirty="0" smtClean="0">
              <a:solidFill>
                <a:srgbClr val="FF0000"/>
              </a:solidFill>
            </a:rPr>
            <a:t>00,000.00</a:t>
          </a:r>
          <a:endParaRPr lang="sr-Cyrl-RS" sz="1100" dirty="0" smtClean="0">
            <a:solidFill>
              <a:srgbClr val="FF0000"/>
            </a:solidFill>
          </a:endParaRPr>
        </a:p>
        <a:p>
          <a:r>
            <a:rPr lang="sr-Cyrl-RS" sz="1100" dirty="0" smtClean="0">
              <a:solidFill>
                <a:schemeClr val="bg1"/>
              </a:solidFill>
            </a:rPr>
            <a:t>динара</a:t>
          </a:r>
        </a:p>
        <a:p>
          <a:r>
            <a:rPr lang="sr-Cyrl-RS" sz="900" dirty="0" smtClean="0">
              <a:solidFill>
                <a:srgbClr val="FF0000"/>
              </a:solidFill>
            </a:rPr>
            <a:t>3,10%</a:t>
          </a:r>
          <a:endParaRPr lang="sr-Cyrl-RS" sz="900" dirty="0" smtClean="0">
            <a:solidFill>
              <a:srgbClr val="FF0000"/>
            </a:solidFill>
          </a:endParaRPr>
        </a:p>
        <a:p>
          <a:endParaRPr lang="en-US" sz="900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 dirty="0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85477" custScaleY="134986" custLinFactNeighborX="-555" custLinFactNeighborY="3657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7" custScaleX="167188" custScaleY="138395" custRadScaleRad="100300" custRadScaleInc="959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7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7" custScaleX="135394" custScaleY="104015" custRadScaleRad="145305" custRadScaleInc="106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7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7" custScaleX="199036" custScaleY="145448" custRadScaleRad="151935" custRadScaleInc="10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7" custScaleX="126892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4" presStyleCnt="7" custScaleX="113767" custScaleY="116316" custRadScaleRad="107553" custRadScaleInc="67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4" presStyleCnt="7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5" presStyleCnt="7" custScaleX="133233" custScaleY="125494" custRadScaleRad="128895" custRadScaleInc="373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5" presStyleCnt="7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6" presStyleCnt="7" custScaleX="161285" custScaleY="158018" custRadScaleRad="116018" custRadScaleInc="-263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0638209-A4D1-4BFE-943D-C66C72DB50AF}" srcId="{9ED1A3B2-A381-4201-823D-E4B4F944886D}" destId="{ED01A515-5448-4A3E-A2EC-575448D0F5AA}" srcOrd="4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6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C2BA2E7D-A4DC-497F-82AA-B05171512E7B}" srcId="{9ED1A3B2-A381-4201-823D-E4B4F944886D}" destId="{AE26BF5A-34A6-4192-8BEA-D9ECFB941642}" srcOrd="5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85324FF1-B5A8-42C3-9CD8-B8F3A7B41DAF}" type="presParOf" srcId="{F4B68BA8-694B-4B7F-8215-68903FFCD2D7}" destId="{D19ADD6D-9F0A-4766-B637-BB2D5495A9BB}" srcOrd="13" destOrd="0" presId="urn:microsoft.com/office/officeart/2005/8/layout/radial6"/>
    <dgm:cxn modelId="{363F0F02-6E41-404E-B2E5-4890434DECC7}" type="presParOf" srcId="{F4B68BA8-694B-4B7F-8215-68903FFCD2D7}" destId="{CB9DB137-9ACF-4A5D-915D-C6DEF62C671A}" srcOrd="14" destOrd="0" presId="urn:microsoft.com/office/officeart/2005/8/layout/radial6"/>
    <dgm:cxn modelId="{C75A112C-7212-4B80-9DA4-CA7F2DD70EB5}" type="presParOf" srcId="{F4B68BA8-694B-4B7F-8215-68903FFCD2D7}" destId="{84EFD8D8-F116-4363-8F07-0BDD118D8287}" srcOrd="15" destOrd="0" presId="urn:microsoft.com/office/officeart/2005/8/layout/radial6"/>
    <dgm:cxn modelId="{F93707E6-5B1F-4F40-A3A3-B884267CE7F5}" type="presParOf" srcId="{F4B68BA8-694B-4B7F-8215-68903FFCD2D7}" destId="{4F05B281-B6DB-45BB-A427-1BF92AADC139}" srcOrd="16" destOrd="0" presId="urn:microsoft.com/office/officeart/2005/8/layout/radial6"/>
    <dgm:cxn modelId="{3D4ADB0D-3A32-46EB-993B-C2B89385D5E3}" type="presParOf" srcId="{F4B68BA8-694B-4B7F-8215-68903FFCD2D7}" destId="{FEDFE719-4F44-4DDA-B702-82A372856A51}" srcOrd="17" destOrd="0" presId="urn:microsoft.com/office/officeart/2005/8/layout/radial6"/>
    <dgm:cxn modelId="{EBDDFBD5-050A-401C-B541-60C312E8BADC}" type="presParOf" srcId="{F4B68BA8-694B-4B7F-8215-68903FFCD2D7}" destId="{C0575E5C-DEAA-49FF-9C6A-0DF4C03D040D}" srcOrd="18" destOrd="0" presId="urn:microsoft.com/office/officeart/2005/8/layout/radial6"/>
    <dgm:cxn modelId="{FD35A212-0E1F-4819-BF1F-B29719BECB43}" type="presParOf" srcId="{F4B68BA8-694B-4B7F-8215-68903FFCD2D7}" destId="{2D6C03BD-4023-431E-84F6-C080A9961C8A}" srcOrd="19" destOrd="0" presId="urn:microsoft.com/office/officeart/2005/8/layout/radial6"/>
    <dgm:cxn modelId="{BC555FE2-565F-4CC2-844D-BACDB94E3D46}" type="presParOf" srcId="{F4B68BA8-694B-4B7F-8215-68903FFCD2D7}" destId="{2578787D-F4B0-463A-AA6F-94706894BC8C}" srcOrd="20" destOrd="0" presId="urn:microsoft.com/office/officeart/2005/8/layout/radial6"/>
    <dgm:cxn modelId="{6F30A1FC-C56F-4DA2-B79C-F00209C57B2B}" type="presParOf" srcId="{F4B68BA8-694B-4B7F-8215-68903FFCD2D7}" destId="{7C884431-F906-455C-AAF5-4FBEC1E13C27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977B-2FA3-4E4E-BCCB-A1414D573ABD}">
      <dsp:nvSpPr>
        <dsp:cNvPr id="0" name=""/>
        <dsp:cNvSpPr/>
      </dsp:nvSpPr>
      <dsp:spPr>
        <a:xfrm>
          <a:off x="604201" y="-84731"/>
          <a:ext cx="4335486" cy="4335486"/>
        </a:xfrm>
        <a:prstGeom prst="circularArrow">
          <a:avLst>
            <a:gd name="adj1" fmla="val 5544"/>
            <a:gd name="adj2" fmla="val 330680"/>
            <a:gd name="adj3" fmla="val 13823999"/>
            <a:gd name="adj4" fmla="val 1735677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F4980-363D-474A-9436-483196D8331F}">
      <dsp:nvSpPr>
        <dsp:cNvPr id="0" name=""/>
        <dsp:cNvSpPr/>
      </dsp:nvSpPr>
      <dsp:spPr>
        <a:xfrm>
          <a:off x="1778082" y="1007"/>
          <a:ext cx="1987897" cy="993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БУЏЕТ</a:t>
          </a:r>
          <a:endParaRPr lang="en-US" sz="1200" kern="1200" dirty="0"/>
        </a:p>
      </dsp:txBody>
      <dsp:txXfrm>
        <a:off x="1826603" y="49528"/>
        <a:ext cx="1890855" cy="896906"/>
      </dsp:txXfrm>
    </dsp:sp>
    <dsp:sp modelId="{EE1A12AC-BAA9-41B8-8F3B-5C3195A52B18}">
      <dsp:nvSpPr>
        <dsp:cNvPr id="0" name=""/>
        <dsp:cNvSpPr/>
      </dsp:nvSpPr>
      <dsp:spPr>
        <a:xfrm>
          <a:off x="3659984" y="1279955"/>
          <a:ext cx="1987897" cy="993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Одсек за финансије</a:t>
          </a:r>
          <a:endParaRPr lang="en-US" sz="1200" kern="1200" dirty="0"/>
        </a:p>
      </dsp:txBody>
      <dsp:txXfrm>
        <a:off x="3708505" y="1328476"/>
        <a:ext cx="1890855" cy="896906"/>
      </dsp:txXfrm>
    </dsp:sp>
    <dsp:sp modelId="{6B0CDE92-9EC5-481A-A59E-0A6AA98D8B9C}">
      <dsp:nvSpPr>
        <dsp:cNvPr id="0" name=""/>
        <dsp:cNvSpPr/>
      </dsp:nvSpPr>
      <dsp:spPr>
        <a:xfrm>
          <a:off x="3134531" y="3313338"/>
          <a:ext cx="2593271" cy="993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Председник општине и општинско веће</a:t>
          </a:r>
          <a:endParaRPr lang="en-US" sz="1200" kern="1200" dirty="0"/>
        </a:p>
      </dsp:txBody>
      <dsp:txXfrm>
        <a:off x="3183052" y="3361859"/>
        <a:ext cx="2496229" cy="896906"/>
      </dsp:txXfrm>
    </dsp:sp>
    <dsp:sp modelId="{31CFCEE0-4F32-409A-8CF2-1A32BD4E7621}">
      <dsp:nvSpPr>
        <dsp:cNvPr id="0" name=""/>
        <dsp:cNvSpPr/>
      </dsp:nvSpPr>
      <dsp:spPr>
        <a:xfrm>
          <a:off x="0" y="3313340"/>
          <a:ext cx="2844184" cy="993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Грађани и њихова удружења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Основне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Предшколске установе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8521" y="3361861"/>
        <a:ext cx="2747142" cy="896906"/>
      </dsp:txXfrm>
    </dsp:sp>
    <dsp:sp modelId="{1AD8B9A6-DB7A-4714-8D7C-BD1854C006E8}">
      <dsp:nvSpPr>
        <dsp:cNvPr id="0" name=""/>
        <dsp:cNvSpPr/>
      </dsp:nvSpPr>
      <dsp:spPr>
        <a:xfrm>
          <a:off x="143317" y="1279955"/>
          <a:ext cx="1987897" cy="993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Скупштина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општине</a:t>
          </a:r>
          <a:endParaRPr lang="en-US" sz="1200" kern="1200" dirty="0"/>
        </a:p>
      </dsp:txBody>
      <dsp:txXfrm>
        <a:off x="191838" y="1328476"/>
        <a:ext cx="1890855" cy="896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en-US" sz="1400" kern="1200" dirty="0" smtClean="0"/>
            <a:t>2020</a:t>
          </a:r>
          <a:r>
            <a:rPr lang="sr-Cyrl-RS" sz="1400" kern="1200" dirty="0" smtClean="0"/>
            <a:t>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Сви посебни прописи којима су утврђене надлежности ЈЛС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472D7-02DD-4E4A-A9AC-F7FA4099B0F7}">
      <dsp:nvSpPr>
        <dsp:cNvPr id="0" name=""/>
        <dsp:cNvSpPr/>
      </dsp:nvSpPr>
      <dsp:spPr>
        <a:xfrm>
          <a:off x="0" y="0"/>
          <a:ext cx="2713173" cy="381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Средства из буџета: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Порез на зараде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Порез на имовину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Приходи од имовине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Трансфери од др.нивоа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Новчане казне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0" kern="1200" dirty="0" smtClean="0">
              <a:solidFill>
                <a:srgbClr val="FF0000"/>
              </a:solidFill>
            </a:rPr>
            <a:t>1</a:t>
          </a:r>
          <a:r>
            <a:rPr lang="en-US" sz="1600" b="0" kern="1200" dirty="0" smtClean="0">
              <a:solidFill>
                <a:srgbClr val="FF0000"/>
              </a:solidFill>
            </a:rPr>
            <a:t>39</a:t>
          </a:r>
          <a:r>
            <a:rPr lang="sr-Cyrl-RS" sz="1600" b="0" kern="1200" dirty="0" smtClean="0">
              <a:solidFill>
                <a:srgbClr val="FF0000"/>
              </a:solidFill>
            </a:rPr>
            <a:t>,</a:t>
          </a:r>
          <a:r>
            <a:rPr lang="en-US" sz="1600" b="0" kern="1200" dirty="0" smtClean="0">
              <a:solidFill>
                <a:srgbClr val="FF0000"/>
              </a:solidFill>
            </a:rPr>
            <a:t>2</a:t>
          </a:r>
          <a:r>
            <a:rPr lang="sr-Cyrl-RS" sz="1600" b="0" kern="1200" dirty="0" smtClean="0">
              <a:solidFill>
                <a:srgbClr val="FF0000"/>
              </a:solidFill>
            </a:rPr>
            <a:t>58,942.00</a:t>
          </a:r>
          <a:endParaRPr lang="en-US" sz="1600" b="0" kern="1200" dirty="0">
            <a:solidFill>
              <a:srgbClr val="FF0000"/>
            </a:solidFill>
          </a:endParaRPr>
        </a:p>
      </dsp:txBody>
      <dsp:txXfrm>
        <a:off x="0" y="1524000"/>
        <a:ext cx="2713173" cy="1524000"/>
      </dsp:txXfrm>
    </dsp:sp>
    <dsp:sp modelId="{3F42B4C5-7BB8-4356-8C02-3E49EA74D1EC}">
      <dsp:nvSpPr>
        <dsp:cNvPr id="0" name=""/>
        <dsp:cNvSpPr/>
      </dsp:nvSpPr>
      <dsp:spPr>
        <a:xfrm>
          <a:off x="723965" y="228600"/>
          <a:ext cx="1268730" cy="126873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6D3F72-C706-4371-ADF3-B9A02DDA8378}">
      <dsp:nvSpPr>
        <dsp:cNvPr id="0" name=""/>
        <dsp:cNvSpPr/>
      </dsp:nvSpPr>
      <dsp:spPr>
        <a:xfrm>
          <a:off x="2796313" y="0"/>
          <a:ext cx="2713173" cy="381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Пренета средства  из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предходних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година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6</a:t>
          </a:r>
          <a:r>
            <a:rPr lang="sr-Cyrl-RS" sz="1800" kern="1200" dirty="0" smtClean="0">
              <a:solidFill>
                <a:srgbClr val="FF0000"/>
              </a:solidFill>
            </a:rPr>
            <a:t>,000,000.00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2796313" y="1524000"/>
        <a:ext cx="2713173" cy="1524000"/>
      </dsp:txXfrm>
    </dsp:sp>
    <dsp:sp modelId="{DC58C52F-C9BD-4614-9724-BCB755E6AF44}">
      <dsp:nvSpPr>
        <dsp:cNvPr id="0" name=""/>
        <dsp:cNvSpPr/>
      </dsp:nvSpPr>
      <dsp:spPr>
        <a:xfrm>
          <a:off x="3389042" y="155438"/>
          <a:ext cx="1527715" cy="141505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877C6-223F-4D17-8F99-BFF44B53BB76}">
      <dsp:nvSpPr>
        <dsp:cNvPr id="0" name=""/>
        <dsp:cNvSpPr/>
      </dsp:nvSpPr>
      <dsp:spPr>
        <a:xfrm>
          <a:off x="5590882" y="0"/>
          <a:ext cx="2713173" cy="381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Укупан буџет: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rgbClr val="FF0000"/>
              </a:solidFill>
            </a:rPr>
            <a:t>1</a:t>
          </a:r>
          <a:r>
            <a:rPr lang="en-US" sz="1800" kern="1200" dirty="0" smtClean="0">
              <a:solidFill>
                <a:srgbClr val="FF0000"/>
              </a:solidFill>
            </a:rPr>
            <a:t>45</a:t>
          </a:r>
          <a:r>
            <a:rPr lang="sr-Cyrl-RS" sz="1800" kern="1200" dirty="0" smtClean="0">
              <a:solidFill>
                <a:srgbClr val="FF0000"/>
              </a:solidFill>
            </a:rPr>
            <a:t>,</a:t>
          </a:r>
          <a:r>
            <a:rPr lang="en-US" sz="1800" kern="1200" dirty="0" smtClean="0">
              <a:solidFill>
                <a:srgbClr val="FF0000"/>
              </a:solidFill>
            </a:rPr>
            <a:t>2</a:t>
          </a:r>
          <a:r>
            <a:rPr lang="sr-Cyrl-RS" sz="1800" kern="1200" dirty="0" smtClean="0">
              <a:solidFill>
                <a:srgbClr val="FF0000"/>
              </a:solidFill>
            </a:rPr>
            <a:t>58,</a:t>
          </a:r>
          <a:r>
            <a:rPr lang="en-US" sz="1800" kern="1200" dirty="0" smtClean="0">
              <a:solidFill>
                <a:srgbClr val="FF0000"/>
              </a:solidFill>
            </a:rPr>
            <a:t>942</a:t>
          </a:r>
          <a:r>
            <a:rPr lang="sr-Cyrl-RS" sz="1800" kern="1200" dirty="0" smtClean="0">
              <a:solidFill>
                <a:srgbClr val="FF0000"/>
              </a:solidFill>
            </a:rPr>
            <a:t>.00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5590882" y="1524000"/>
        <a:ext cx="2713173" cy="1524000"/>
      </dsp:txXfrm>
    </dsp:sp>
    <dsp:sp modelId="{7145643B-01F5-493D-AEAB-2F874BAE707D}">
      <dsp:nvSpPr>
        <dsp:cNvPr id="0" name=""/>
        <dsp:cNvSpPr/>
      </dsp:nvSpPr>
      <dsp:spPr>
        <a:xfrm>
          <a:off x="6313104" y="228600"/>
          <a:ext cx="1268730" cy="126873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54705-B72B-4D4E-A8D9-B1198A40619E}">
      <dsp:nvSpPr>
        <dsp:cNvPr id="0" name=""/>
        <dsp:cNvSpPr/>
      </dsp:nvSpPr>
      <dsp:spPr>
        <a:xfrm>
          <a:off x="332232" y="3048000"/>
          <a:ext cx="7641336" cy="5715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09993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09993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115943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115943"/>
          <a:ext cx="5779306" cy="504900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115943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072896"/>
          <a:ext cx="2124745" cy="5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072896"/>
        <a:ext cx="2124745" cy="504900"/>
      </dsp:txXfrm>
    </dsp:sp>
    <dsp:sp modelId="{0E930D30-96BC-4D43-B65A-EE88C46DBE48}">
      <dsp:nvSpPr>
        <dsp:cNvPr id="0" name=""/>
        <dsp:cNvSpPr/>
      </dsp:nvSpPr>
      <dsp:spPr>
        <a:xfrm>
          <a:off x="2128898" y="678443"/>
          <a:ext cx="424949" cy="1293806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678443"/>
          <a:ext cx="5779306" cy="1293806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678443"/>
        <a:ext cx="5779306" cy="1293806"/>
      </dsp:txXfrm>
    </dsp:sp>
    <dsp:sp modelId="{CCB8139E-CA19-491D-9FCD-6BF28923C725}">
      <dsp:nvSpPr>
        <dsp:cNvPr id="0" name=""/>
        <dsp:cNvSpPr/>
      </dsp:nvSpPr>
      <dsp:spPr>
        <a:xfrm>
          <a:off x="4153" y="2124518"/>
          <a:ext cx="2124745" cy="5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124518"/>
        <a:ext cx="2124745" cy="504900"/>
      </dsp:txXfrm>
    </dsp:sp>
    <dsp:sp modelId="{14D1633C-A097-4A5A-8269-B04E98857E56}">
      <dsp:nvSpPr>
        <dsp:cNvPr id="0" name=""/>
        <dsp:cNvSpPr/>
      </dsp:nvSpPr>
      <dsp:spPr>
        <a:xfrm>
          <a:off x="2128898" y="2029849"/>
          <a:ext cx="424949" cy="694237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029849"/>
          <a:ext cx="5779306" cy="694237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029849"/>
        <a:ext cx="5779306" cy="694237"/>
      </dsp:txXfrm>
    </dsp:sp>
    <dsp:sp modelId="{9312B733-3AEB-49F6-8245-08553BA2949B}">
      <dsp:nvSpPr>
        <dsp:cNvPr id="0" name=""/>
        <dsp:cNvSpPr/>
      </dsp:nvSpPr>
      <dsp:spPr>
        <a:xfrm>
          <a:off x="4153" y="2781687"/>
          <a:ext cx="2124745" cy="93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781687"/>
        <a:ext cx="2124745" cy="930600"/>
      </dsp:txXfrm>
    </dsp:sp>
    <dsp:sp modelId="{435AB433-2559-485A-A03D-C32F36288071}">
      <dsp:nvSpPr>
        <dsp:cNvPr id="0" name=""/>
        <dsp:cNvSpPr/>
      </dsp:nvSpPr>
      <dsp:spPr>
        <a:xfrm>
          <a:off x="2128898" y="2781687"/>
          <a:ext cx="424949" cy="9306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781687"/>
          <a:ext cx="5779306" cy="930600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rgbClr val="FF0000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2723827" y="2781687"/>
        <a:ext cx="5779306" cy="930600"/>
      </dsp:txXfrm>
    </dsp:sp>
    <dsp:sp modelId="{EFAACCF6-3A6A-4536-89B0-F0A7C44F6BE1}">
      <dsp:nvSpPr>
        <dsp:cNvPr id="0" name=""/>
        <dsp:cNvSpPr/>
      </dsp:nvSpPr>
      <dsp:spPr>
        <a:xfrm>
          <a:off x="4153" y="3769887"/>
          <a:ext cx="2124745" cy="11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69887"/>
        <a:ext cx="2124745" cy="1148400"/>
      </dsp:txXfrm>
    </dsp:sp>
    <dsp:sp modelId="{6497CA82-45EE-4BD1-AEB4-CC3961FBFB74}">
      <dsp:nvSpPr>
        <dsp:cNvPr id="0" name=""/>
        <dsp:cNvSpPr/>
      </dsp:nvSpPr>
      <dsp:spPr>
        <a:xfrm>
          <a:off x="2128898" y="3769887"/>
          <a:ext cx="424949" cy="11484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769887"/>
          <a:ext cx="5779306" cy="114840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769887"/>
        <a:ext cx="5779306" cy="1148400"/>
      </dsp:txXfrm>
    </dsp:sp>
    <dsp:sp modelId="{939B76D1-BB33-4E50-9ECD-839FB5787B95}">
      <dsp:nvSpPr>
        <dsp:cNvPr id="0" name=""/>
        <dsp:cNvSpPr/>
      </dsp:nvSpPr>
      <dsp:spPr>
        <a:xfrm>
          <a:off x="4153" y="4975887"/>
          <a:ext cx="2124745" cy="5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975887"/>
        <a:ext cx="2124745" cy="504900"/>
      </dsp:txXfrm>
    </dsp:sp>
    <dsp:sp modelId="{7845F59F-6101-48DE-ABCC-EC5351843F5B}">
      <dsp:nvSpPr>
        <dsp:cNvPr id="0" name=""/>
        <dsp:cNvSpPr/>
      </dsp:nvSpPr>
      <dsp:spPr>
        <a:xfrm>
          <a:off x="2128898" y="4975887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975887"/>
          <a:ext cx="5779306" cy="5049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975887"/>
        <a:ext cx="5779306" cy="5049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04991" y="1447821"/>
          <a:ext cx="3438722" cy="346509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4">
              <a:shade val="80000"/>
              <a:alpha val="5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shade val="80000"/>
              <a:alpha val="5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Укупни буџетски приходи и примања  </a:t>
          </a:r>
          <a:r>
            <a:rPr lang="sr-Cyrl-RS" sz="2500" kern="1200" dirty="0" smtClean="0">
              <a:solidFill>
                <a:srgbClr val="FF0000"/>
              </a:solidFill>
            </a:rPr>
            <a:t>1</a:t>
          </a:r>
          <a:r>
            <a:rPr lang="en-US" sz="2500" kern="1200" dirty="0" smtClean="0">
              <a:solidFill>
                <a:srgbClr val="FF0000"/>
              </a:solidFill>
            </a:rPr>
            <a:t>45</a:t>
          </a:r>
          <a:r>
            <a:rPr lang="sr-Cyrl-RS" sz="2500" kern="1200" dirty="0" smtClean="0">
              <a:solidFill>
                <a:srgbClr val="FF0000"/>
              </a:solidFill>
            </a:rPr>
            <a:t>,</a:t>
          </a:r>
          <a:r>
            <a:rPr lang="en-US" sz="2500" kern="1200" dirty="0" smtClean="0">
              <a:solidFill>
                <a:srgbClr val="FF0000"/>
              </a:solidFill>
            </a:rPr>
            <a:t>2</a:t>
          </a:r>
          <a:r>
            <a:rPr lang="sr-Cyrl-RS" sz="2500" kern="1200" dirty="0" smtClean="0">
              <a:solidFill>
                <a:srgbClr val="FF0000"/>
              </a:solidFill>
            </a:rPr>
            <a:t>58,942.00 </a:t>
          </a:r>
          <a:r>
            <a:rPr lang="sr-Cyrl-RS" sz="2500" kern="1200" dirty="0" smtClean="0"/>
            <a:t>динара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>
              <a:solidFill>
                <a:srgbClr val="FF0000"/>
              </a:solidFill>
            </a:rPr>
            <a:t>100%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2408580" y="1955272"/>
        <a:ext cx="2431544" cy="2450189"/>
      </dsp:txXfrm>
    </dsp:sp>
    <dsp:sp modelId="{63432802-399F-407F-AC10-7219543A0326}">
      <dsp:nvSpPr>
        <dsp:cNvPr id="0" name=""/>
        <dsp:cNvSpPr/>
      </dsp:nvSpPr>
      <dsp:spPr>
        <a:xfrm>
          <a:off x="5105395" y="533404"/>
          <a:ext cx="2057566" cy="2142713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3"/>
                <a:satOff val="-28"/>
                <a:lumOff val="639"/>
                <a:alphaOff val="4286"/>
                <a:tint val="73000"/>
                <a:satMod val="150000"/>
              </a:schemeClr>
            </a:gs>
            <a:gs pos="25000">
              <a:schemeClr val="accent4">
                <a:shade val="80000"/>
                <a:alpha val="50000"/>
                <a:hueOff val="-13"/>
                <a:satOff val="-28"/>
                <a:lumOff val="639"/>
                <a:alphaOff val="4286"/>
                <a:tint val="96000"/>
                <a:shade val="80000"/>
                <a:satMod val="105000"/>
              </a:schemeClr>
            </a:gs>
            <a:gs pos="38000">
              <a:schemeClr val="accent4">
                <a:shade val="80000"/>
                <a:alpha val="50000"/>
                <a:hueOff val="-13"/>
                <a:satOff val="-28"/>
                <a:lumOff val="639"/>
                <a:alphaOff val="4286"/>
                <a:tint val="96000"/>
                <a:shade val="59000"/>
                <a:satMod val="120000"/>
              </a:schemeClr>
            </a:gs>
            <a:gs pos="55000">
              <a:schemeClr val="accent4">
                <a:shade val="80000"/>
                <a:alpha val="50000"/>
                <a:hueOff val="-13"/>
                <a:satOff val="-28"/>
                <a:lumOff val="639"/>
                <a:alphaOff val="4286"/>
                <a:shade val="57000"/>
                <a:satMod val="120000"/>
              </a:schemeClr>
            </a:gs>
            <a:gs pos="80000">
              <a:schemeClr val="accent4">
                <a:shade val="80000"/>
                <a:alpha val="50000"/>
                <a:hueOff val="-13"/>
                <a:satOff val="-28"/>
                <a:lumOff val="639"/>
                <a:alphaOff val="4286"/>
                <a:shade val="56000"/>
                <a:satMod val="145000"/>
              </a:schemeClr>
            </a:gs>
            <a:gs pos="88000">
              <a:schemeClr val="accent4">
                <a:shade val="80000"/>
                <a:alpha val="50000"/>
                <a:hueOff val="-13"/>
                <a:satOff val="-28"/>
                <a:lumOff val="639"/>
                <a:alphaOff val="4286"/>
                <a:shade val="63000"/>
                <a:satMod val="160000"/>
              </a:schemeClr>
            </a:gs>
            <a:gs pos="100000">
              <a:schemeClr val="accent4">
                <a:shade val="80000"/>
                <a:alpha val="50000"/>
                <a:hueOff val="-13"/>
                <a:satOff val="-28"/>
                <a:lumOff val="639"/>
                <a:alphaOff val="4286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4">
              <a:shade val="80000"/>
              <a:alpha val="50000"/>
              <a:hueOff val="-13"/>
              <a:satOff val="-28"/>
              <a:lumOff val="639"/>
              <a:alphaOff val="4286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shade val="80000"/>
              <a:alpha val="50000"/>
              <a:hueOff val="-13"/>
              <a:satOff val="-28"/>
              <a:lumOff val="639"/>
              <a:alphaOff val="4286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Приходи од  пореза  </a:t>
          </a:r>
          <a:r>
            <a:rPr lang="sr-Cyrl-RS" sz="1100" kern="1200" dirty="0" smtClean="0"/>
            <a:t>на имовину  </a:t>
          </a:r>
          <a:r>
            <a:rPr lang="en-US" sz="1100" kern="1200" dirty="0" smtClean="0">
              <a:solidFill>
                <a:schemeClr val="bg1"/>
              </a:solidFill>
            </a:rPr>
            <a:t>22.</a:t>
          </a:r>
          <a:r>
            <a:rPr lang="sr-Cyrl-RS" sz="1100" kern="1200" dirty="0" smtClean="0">
              <a:solidFill>
                <a:schemeClr val="bg1"/>
              </a:solidFill>
            </a:rPr>
            <a:t>952.000,00 </a:t>
          </a:r>
          <a:r>
            <a:rPr lang="sr-Cyrl-RS" sz="1100" kern="1200" dirty="0" smtClean="0"/>
            <a:t>динара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rgbClr val="FF0000"/>
              </a:solidFill>
            </a:rPr>
            <a:t>15.80%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5406719" y="847197"/>
        <a:ext cx="1454918" cy="1515127"/>
      </dsp:txXfrm>
    </dsp:sp>
    <dsp:sp modelId="{449BFEB2-6844-4A2C-8DC2-780280CBA079}">
      <dsp:nvSpPr>
        <dsp:cNvPr id="0" name=""/>
        <dsp:cNvSpPr/>
      </dsp:nvSpPr>
      <dsp:spPr>
        <a:xfrm>
          <a:off x="5740564" y="2768256"/>
          <a:ext cx="2530035" cy="237867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5"/>
                <a:satOff val="-55"/>
                <a:lumOff val="1279"/>
                <a:alphaOff val="8571"/>
                <a:tint val="73000"/>
                <a:satMod val="150000"/>
              </a:schemeClr>
            </a:gs>
            <a:gs pos="25000">
              <a:schemeClr val="accent4">
                <a:shade val="80000"/>
                <a:alpha val="50000"/>
                <a:hueOff val="-25"/>
                <a:satOff val="-55"/>
                <a:lumOff val="1279"/>
                <a:alphaOff val="8571"/>
                <a:tint val="96000"/>
                <a:shade val="80000"/>
                <a:satMod val="105000"/>
              </a:schemeClr>
            </a:gs>
            <a:gs pos="38000">
              <a:schemeClr val="accent4">
                <a:shade val="80000"/>
                <a:alpha val="50000"/>
                <a:hueOff val="-25"/>
                <a:satOff val="-55"/>
                <a:lumOff val="1279"/>
                <a:alphaOff val="8571"/>
                <a:tint val="96000"/>
                <a:shade val="59000"/>
                <a:satMod val="120000"/>
              </a:schemeClr>
            </a:gs>
            <a:gs pos="55000">
              <a:schemeClr val="accent4">
                <a:shade val="80000"/>
                <a:alpha val="50000"/>
                <a:hueOff val="-25"/>
                <a:satOff val="-55"/>
                <a:lumOff val="1279"/>
                <a:alphaOff val="8571"/>
                <a:shade val="57000"/>
                <a:satMod val="120000"/>
              </a:schemeClr>
            </a:gs>
            <a:gs pos="80000">
              <a:schemeClr val="accent4">
                <a:shade val="80000"/>
                <a:alpha val="50000"/>
                <a:hueOff val="-25"/>
                <a:satOff val="-55"/>
                <a:lumOff val="1279"/>
                <a:alphaOff val="8571"/>
                <a:shade val="56000"/>
                <a:satMod val="145000"/>
              </a:schemeClr>
            </a:gs>
            <a:gs pos="88000">
              <a:schemeClr val="accent4">
                <a:shade val="80000"/>
                <a:alpha val="50000"/>
                <a:hueOff val="-25"/>
                <a:satOff val="-55"/>
                <a:lumOff val="1279"/>
                <a:alphaOff val="8571"/>
                <a:shade val="63000"/>
                <a:satMod val="160000"/>
              </a:schemeClr>
            </a:gs>
            <a:gs pos="100000">
              <a:schemeClr val="accent4">
                <a:shade val="80000"/>
                <a:alpha val="50000"/>
                <a:hueOff val="-25"/>
                <a:satOff val="-55"/>
                <a:lumOff val="1279"/>
                <a:alphaOff val="8571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4">
              <a:shade val="80000"/>
              <a:alpha val="50000"/>
              <a:hueOff val="-25"/>
              <a:satOff val="-55"/>
              <a:lumOff val="1279"/>
              <a:alphaOff val="8571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shade val="80000"/>
              <a:alpha val="50000"/>
              <a:hueOff val="-25"/>
              <a:satOff val="-55"/>
              <a:lumOff val="1279"/>
              <a:alphaOff val="8571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/>
            <a:t>Трансфери </a:t>
          </a:r>
          <a:r>
            <a:rPr lang="sr-Cyrl-RS" sz="1800" kern="1200" dirty="0" smtClean="0">
              <a:solidFill>
                <a:schemeClr val="bg1"/>
              </a:solidFill>
            </a:rPr>
            <a:t>5</a:t>
          </a:r>
          <a:r>
            <a:rPr lang="en-US" sz="1800" kern="1200" dirty="0" smtClean="0">
              <a:solidFill>
                <a:schemeClr val="bg1"/>
              </a:solidFill>
            </a:rPr>
            <a:t>0</a:t>
          </a:r>
          <a:r>
            <a:rPr lang="sr-Cyrl-RS" sz="1800" kern="1200" dirty="0" smtClean="0">
              <a:solidFill>
                <a:schemeClr val="bg1"/>
              </a:solidFill>
            </a:rPr>
            <a:t>.000.</a:t>
          </a:r>
          <a:r>
            <a:rPr lang="en-US" sz="1800" kern="1200" dirty="0" smtClean="0">
              <a:solidFill>
                <a:schemeClr val="bg1"/>
              </a:solidFill>
            </a:rPr>
            <a:t>000</a:t>
          </a:r>
          <a:r>
            <a:rPr lang="sr-Cyrl-RS" sz="1800" kern="1200" dirty="0" smtClean="0">
              <a:solidFill>
                <a:schemeClr val="bg1"/>
              </a:solidFill>
            </a:rPr>
            <a:t>,</a:t>
          </a:r>
          <a:r>
            <a:rPr lang="en-US" sz="1800" kern="1200" dirty="0" smtClean="0">
              <a:solidFill>
                <a:schemeClr val="bg1"/>
              </a:solidFill>
            </a:rPr>
            <a:t>00</a:t>
          </a:r>
          <a:r>
            <a:rPr lang="sr-Cyrl-RS" sz="2000" kern="1200" dirty="0" smtClean="0">
              <a:solidFill>
                <a:srgbClr val="FF0000"/>
              </a:solidFill>
            </a:rPr>
            <a:t>  </a:t>
          </a:r>
          <a:r>
            <a:rPr lang="en-US" sz="1400" kern="1200" dirty="0" smtClean="0">
              <a:solidFill>
                <a:srgbClr val="FF0000"/>
              </a:solidFill>
            </a:rPr>
            <a:t>34,</a:t>
          </a:r>
          <a:r>
            <a:rPr lang="sr-Cyrl-RS" sz="1400" kern="1200" dirty="0" smtClean="0">
              <a:solidFill>
                <a:srgbClr val="FF0000"/>
              </a:solidFill>
            </a:rPr>
            <a:t>42%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6111079" y="3116605"/>
        <a:ext cx="1789005" cy="1681981"/>
      </dsp:txXfrm>
    </dsp:sp>
    <dsp:sp modelId="{9DDE88A7-5745-4E4F-A7A8-F71A4DA0D5F2}">
      <dsp:nvSpPr>
        <dsp:cNvPr id="0" name=""/>
        <dsp:cNvSpPr/>
      </dsp:nvSpPr>
      <dsp:spPr>
        <a:xfrm>
          <a:off x="2895603" y="0"/>
          <a:ext cx="1985671" cy="1746954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-83"/>
                <a:lumOff val="1918"/>
                <a:alphaOff val="12857"/>
                <a:tint val="73000"/>
                <a:satMod val="150000"/>
              </a:schemeClr>
            </a:gs>
            <a:gs pos="25000">
              <a:schemeClr val="accent4">
                <a:shade val="80000"/>
                <a:alpha val="50000"/>
                <a:hueOff val="-38"/>
                <a:satOff val="-83"/>
                <a:lumOff val="1918"/>
                <a:alphaOff val="12857"/>
                <a:tint val="96000"/>
                <a:shade val="80000"/>
                <a:satMod val="105000"/>
              </a:schemeClr>
            </a:gs>
            <a:gs pos="38000">
              <a:schemeClr val="accent4">
                <a:shade val="80000"/>
                <a:alpha val="50000"/>
                <a:hueOff val="-38"/>
                <a:satOff val="-83"/>
                <a:lumOff val="1918"/>
                <a:alphaOff val="12857"/>
                <a:tint val="96000"/>
                <a:shade val="59000"/>
                <a:satMod val="120000"/>
              </a:schemeClr>
            </a:gs>
            <a:gs pos="55000">
              <a:schemeClr val="accent4">
                <a:shade val="80000"/>
                <a:alpha val="50000"/>
                <a:hueOff val="-38"/>
                <a:satOff val="-83"/>
                <a:lumOff val="1918"/>
                <a:alphaOff val="12857"/>
                <a:shade val="57000"/>
                <a:satMod val="120000"/>
              </a:schemeClr>
            </a:gs>
            <a:gs pos="80000">
              <a:schemeClr val="accent4">
                <a:shade val="80000"/>
                <a:alpha val="50000"/>
                <a:hueOff val="-38"/>
                <a:satOff val="-83"/>
                <a:lumOff val="1918"/>
                <a:alphaOff val="12857"/>
                <a:shade val="56000"/>
                <a:satMod val="145000"/>
              </a:schemeClr>
            </a:gs>
            <a:gs pos="88000">
              <a:schemeClr val="accent4">
                <a:shade val="80000"/>
                <a:alpha val="50000"/>
                <a:hueOff val="-38"/>
                <a:satOff val="-83"/>
                <a:lumOff val="1918"/>
                <a:alphaOff val="12857"/>
                <a:shade val="63000"/>
                <a:satMod val="160000"/>
              </a:schemeClr>
            </a:gs>
            <a:gs pos="100000">
              <a:schemeClr val="accent4">
                <a:shade val="80000"/>
                <a:alpha val="50000"/>
                <a:hueOff val="-38"/>
                <a:satOff val="-83"/>
                <a:lumOff val="1918"/>
                <a:alphaOff val="12857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4">
              <a:shade val="80000"/>
              <a:alpha val="50000"/>
              <a:hueOff val="-38"/>
              <a:satOff val="-83"/>
              <a:lumOff val="1918"/>
              <a:alphaOff val="12857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shade val="80000"/>
              <a:alpha val="50000"/>
              <a:hueOff val="-38"/>
              <a:satOff val="-83"/>
              <a:lumOff val="1918"/>
              <a:alphaOff val="12857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Порези на добра и услуге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13,470,000.00</a:t>
          </a:r>
          <a:endParaRPr lang="sr-Cyrl-RS" sz="1400" kern="1200" dirty="0" smtClean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0000"/>
              </a:solidFill>
            </a:rPr>
            <a:t>9</a:t>
          </a:r>
          <a:r>
            <a:rPr lang="sr-Cyrl-RS" sz="1200" kern="1200" dirty="0" smtClean="0">
              <a:solidFill>
                <a:srgbClr val="FF0000"/>
              </a:solidFill>
            </a:rPr>
            <a:t>,</a:t>
          </a:r>
          <a:r>
            <a:rPr lang="en-US" sz="1200" kern="1200" dirty="0" smtClean="0">
              <a:solidFill>
                <a:srgbClr val="FF0000"/>
              </a:solidFill>
            </a:rPr>
            <a:t>27</a:t>
          </a:r>
          <a:r>
            <a:rPr lang="sr-Cyrl-RS" sz="1200" kern="1200" dirty="0" smtClean="0">
              <a:solidFill>
                <a:srgbClr val="FF0000"/>
              </a:solidFill>
            </a:rPr>
            <a:t>%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3186398" y="255835"/>
        <a:ext cx="1404081" cy="1235284"/>
      </dsp:txXfrm>
    </dsp:sp>
    <dsp:sp modelId="{72DE4213-15E1-4436-8045-C055E8A54EDE}">
      <dsp:nvSpPr>
        <dsp:cNvPr id="0" name=""/>
        <dsp:cNvSpPr/>
      </dsp:nvSpPr>
      <dsp:spPr>
        <a:xfrm>
          <a:off x="990605" y="4419595"/>
          <a:ext cx="1434380" cy="98953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0"/>
                <a:satOff val="-111"/>
                <a:lumOff val="2557"/>
                <a:alphaOff val="17143"/>
                <a:tint val="73000"/>
                <a:satMod val="150000"/>
              </a:schemeClr>
            </a:gs>
            <a:gs pos="25000">
              <a:schemeClr val="accent4">
                <a:shade val="80000"/>
                <a:alpha val="50000"/>
                <a:hueOff val="-50"/>
                <a:satOff val="-111"/>
                <a:lumOff val="2557"/>
                <a:alphaOff val="17143"/>
                <a:tint val="96000"/>
                <a:shade val="80000"/>
                <a:satMod val="105000"/>
              </a:schemeClr>
            </a:gs>
            <a:gs pos="38000">
              <a:schemeClr val="accent4">
                <a:shade val="80000"/>
                <a:alpha val="50000"/>
                <a:hueOff val="-50"/>
                <a:satOff val="-111"/>
                <a:lumOff val="2557"/>
                <a:alphaOff val="17143"/>
                <a:tint val="96000"/>
                <a:shade val="59000"/>
                <a:satMod val="120000"/>
              </a:schemeClr>
            </a:gs>
            <a:gs pos="55000">
              <a:schemeClr val="accent4">
                <a:shade val="80000"/>
                <a:alpha val="50000"/>
                <a:hueOff val="-50"/>
                <a:satOff val="-111"/>
                <a:lumOff val="2557"/>
                <a:alphaOff val="17143"/>
                <a:shade val="57000"/>
                <a:satMod val="120000"/>
              </a:schemeClr>
            </a:gs>
            <a:gs pos="80000">
              <a:schemeClr val="accent4">
                <a:shade val="80000"/>
                <a:alpha val="50000"/>
                <a:hueOff val="-50"/>
                <a:satOff val="-111"/>
                <a:lumOff val="2557"/>
                <a:alphaOff val="17143"/>
                <a:shade val="56000"/>
                <a:satMod val="145000"/>
              </a:schemeClr>
            </a:gs>
            <a:gs pos="88000">
              <a:schemeClr val="accent4">
                <a:shade val="80000"/>
                <a:alpha val="50000"/>
                <a:hueOff val="-50"/>
                <a:satOff val="-111"/>
                <a:lumOff val="2557"/>
                <a:alphaOff val="17143"/>
                <a:shade val="63000"/>
                <a:satMod val="160000"/>
              </a:schemeClr>
            </a:gs>
            <a:gs pos="100000">
              <a:schemeClr val="accent4">
                <a:shade val="80000"/>
                <a:alpha val="50000"/>
                <a:hueOff val="-50"/>
                <a:satOff val="-111"/>
                <a:lumOff val="2557"/>
                <a:alphaOff val="17143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4">
              <a:shade val="80000"/>
              <a:alpha val="50000"/>
              <a:hueOff val="-50"/>
              <a:satOff val="-111"/>
              <a:lumOff val="2557"/>
              <a:alphaOff val="17143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shade val="80000"/>
              <a:alpha val="50000"/>
              <a:hueOff val="-50"/>
              <a:satOff val="-111"/>
              <a:lumOff val="2557"/>
              <a:alphaOff val="17143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/>
            <a:t>Приходи од продаје добара и услуга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/>
              </a:solidFill>
            </a:rPr>
            <a:t>151,000.00</a:t>
          </a:r>
          <a:endParaRPr lang="sr-Cyrl-RS" sz="800" kern="1200" dirty="0" smtClean="0">
            <a:solidFill>
              <a:schemeClr val="bg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>
              <a:solidFill>
                <a:srgbClr val="FF0000"/>
              </a:solidFill>
            </a:rPr>
            <a:t>0.</a:t>
          </a:r>
          <a:r>
            <a:rPr lang="en-US" sz="800" kern="1200" dirty="0" smtClean="0">
              <a:solidFill>
                <a:srgbClr val="FF0000"/>
              </a:solidFill>
            </a:rPr>
            <a:t>10</a:t>
          </a:r>
          <a:r>
            <a:rPr lang="sr-Cyrl-RS" sz="800" kern="1200" dirty="0" smtClean="0">
              <a:solidFill>
                <a:srgbClr val="FF0000"/>
              </a:solidFill>
            </a:rPr>
            <a:t>%</a:t>
          </a:r>
          <a:endParaRPr lang="en-US" sz="800" kern="1200" dirty="0">
            <a:solidFill>
              <a:srgbClr val="FF0000"/>
            </a:solidFill>
          </a:endParaRPr>
        </a:p>
      </dsp:txBody>
      <dsp:txXfrm>
        <a:off x="1200665" y="4564510"/>
        <a:ext cx="1014260" cy="699709"/>
      </dsp:txXfrm>
    </dsp:sp>
    <dsp:sp modelId="{00DBE502-350D-47E3-B542-BA7AC7F5917B}">
      <dsp:nvSpPr>
        <dsp:cNvPr id="0" name=""/>
        <dsp:cNvSpPr/>
      </dsp:nvSpPr>
      <dsp:spPr>
        <a:xfrm>
          <a:off x="152405" y="2895607"/>
          <a:ext cx="1920033" cy="123442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63"/>
                <a:satOff val="-139"/>
                <a:lumOff val="3196"/>
                <a:alphaOff val="21429"/>
                <a:tint val="73000"/>
                <a:satMod val="150000"/>
              </a:schemeClr>
            </a:gs>
            <a:gs pos="25000">
              <a:schemeClr val="accent4">
                <a:shade val="80000"/>
                <a:alpha val="50000"/>
                <a:hueOff val="-63"/>
                <a:satOff val="-139"/>
                <a:lumOff val="3196"/>
                <a:alphaOff val="21429"/>
                <a:tint val="96000"/>
                <a:shade val="80000"/>
                <a:satMod val="105000"/>
              </a:schemeClr>
            </a:gs>
            <a:gs pos="38000">
              <a:schemeClr val="accent4">
                <a:shade val="80000"/>
                <a:alpha val="50000"/>
                <a:hueOff val="-63"/>
                <a:satOff val="-139"/>
                <a:lumOff val="3196"/>
                <a:alphaOff val="21429"/>
                <a:tint val="96000"/>
                <a:shade val="59000"/>
                <a:satMod val="120000"/>
              </a:schemeClr>
            </a:gs>
            <a:gs pos="55000">
              <a:schemeClr val="accent4">
                <a:shade val="80000"/>
                <a:alpha val="50000"/>
                <a:hueOff val="-63"/>
                <a:satOff val="-139"/>
                <a:lumOff val="3196"/>
                <a:alphaOff val="21429"/>
                <a:shade val="57000"/>
                <a:satMod val="120000"/>
              </a:schemeClr>
            </a:gs>
            <a:gs pos="80000">
              <a:schemeClr val="accent4">
                <a:shade val="80000"/>
                <a:alpha val="50000"/>
                <a:hueOff val="-63"/>
                <a:satOff val="-139"/>
                <a:lumOff val="3196"/>
                <a:alphaOff val="21429"/>
                <a:shade val="56000"/>
                <a:satMod val="145000"/>
              </a:schemeClr>
            </a:gs>
            <a:gs pos="88000">
              <a:schemeClr val="accent4">
                <a:shade val="80000"/>
                <a:alpha val="50000"/>
                <a:hueOff val="-63"/>
                <a:satOff val="-139"/>
                <a:lumOff val="3196"/>
                <a:alphaOff val="21429"/>
                <a:shade val="63000"/>
                <a:satMod val="160000"/>
              </a:schemeClr>
            </a:gs>
            <a:gs pos="100000">
              <a:schemeClr val="accent4">
                <a:shade val="80000"/>
                <a:alpha val="50000"/>
                <a:hueOff val="-63"/>
                <a:satOff val="-139"/>
                <a:lumOff val="3196"/>
                <a:alphaOff val="21429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4">
              <a:shade val="80000"/>
              <a:alpha val="50000"/>
              <a:hueOff val="-63"/>
              <a:satOff val="-139"/>
              <a:lumOff val="3196"/>
              <a:alphaOff val="21429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shade val="80000"/>
              <a:alpha val="50000"/>
              <a:hueOff val="-63"/>
              <a:satOff val="-139"/>
              <a:lumOff val="3196"/>
              <a:alphaOff val="21429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Приходи од </a:t>
          </a:r>
          <a:r>
            <a:rPr lang="sr-Cyrl-RS" sz="1200" kern="1200" dirty="0" smtClean="0"/>
            <a:t>имовине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bg1"/>
              </a:solidFill>
            </a:rPr>
            <a:t>6,801,000.00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rgbClr val="FF0000"/>
              </a:solidFill>
            </a:rPr>
            <a:t>4,4</a:t>
          </a:r>
          <a:r>
            <a:rPr lang="en-US" sz="1100" kern="1200" dirty="0" smtClean="0">
              <a:solidFill>
                <a:srgbClr val="FF0000"/>
              </a:solidFill>
            </a:rPr>
            <a:t>8</a:t>
          </a:r>
          <a:r>
            <a:rPr lang="sr-Cyrl-RS" sz="1100" kern="1200" dirty="0" smtClean="0">
              <a:solidFill>
                <a:srgbClr val="FF0000"/>
              </a:solidFill>
            </a:rPr>
            <a:t>%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433587" y="3076385"/>
        <a:ext cx="1357669" cy="872873"/>
      </dsp:txXfrm>
    </dsp:sp>
    <dsp:sp modelId="{AA62B02C-A5F1-45D7-985C-55C71E4B4F05}">
      <dsp:nvSpPr>
        <dsp:cNvPr id="0" name=""/>
        <dsp:cNvSpPr/>
      </dsp:nvSpPr>
      <dsp:spPr>
        <a:xfrm>
          <a:off x="0" y="457202"/>
          <a:ext cx="2288382" cy="207928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75"/>
                <a:satOff val="-166"/>
                <a:lumOff val="3836"/>
                <a:alphaOff val="25714"/>
                <a:tint val="73000"/>
                <a:satMod val="150000"/>
              </a:schemeClr>
            </a:gs>
            <a:gs pos="25000">
              <a:schemeClr val="accent4">
                <a:shade val="80000"/>
                <a:alpha val="50000"/>
                <a:hueOff val="-75"/>
                <a:satOff val="-166"/>
                <a:lumOff val="3836"/>
                <a:alphaOff val="25714"/>
                <a:tint val="96000"/>
                <a:shade val="80000"/>
                <a:satMod val="105000"/>
              </a:schemeClr>
            </a:gs>
            <a:gs pos="38000">
              <a:schemeClr val="accent4">
                <a:shade val="80000"/>
                <a:alpha val="50000"/>
                <a:hueOff val="-75"/>
                <a:satOff val="-166"/>
                <a:lumOff val="3836"/>
                <a:alphaOff val="25714"/>
                <a:tint val="96000"/>
                <a:shade val="59000"/>
                <a:satMod val="120000"/>
              </a:schemeClr>
            </a:gs>
            <a:gs pos="55000">
              <a:schemeClr val="accent4">
                <a:shade val="80000"/>
                <a:alpha val="50000"/>
                <a:hueOff val="-75"/>
                <a:satOff val="-166"/>
                <a:lumOff val="3836"/>
                <a:alphaOff val="25714"/>
                <a:shade val="57000"/>
                <a:satMod val="120000"/>
              </a:schemeClr>
            </a:gs>
            <a:gs pos="80000">
              <a:schemeClr val="accent4">
                <a:shade val="80000"/>
                <a:alpha val="50000"/>
                <a:hueOff val="-75"/>
                <a:satOff val="-166"/>
                <a:lumOff val="3836"/>
                <a:alphaOff val="25714"/>
                <a:shade val="56000"/>
                <a:satMod val="145000"/>
              </a:schemeClr>
            </a:gs>
            <a:gs pos="88000">
              <a:schemeClr val="accent4">
                <a:shade val="80000"/>
                <a:alpha val="50000"/>
                <a:hueOff val="-75"/>
                <a:satOff val="-166"/>
                <a:lumOff val="3836"/>
                <a:alphaOff val="25714"/>
                <a:shade val="63000"/>
                <a:satMod val="160000"/>
              </a:schemeClr>
            </a:gs>
            <a:gs pos="100000">
              <a:schemeClr val="accent4">
                <a:shade val="80000"/>
                <a:alpha val="50000"/>
                <a:hueOff val="-75"/>
                <a:satOff val="-166"/>
                <a:lumOff val="3836"/>
                <a:alphaOff val="25714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4">
              <a:shade val="80000"/>
              <a:alpha val="50000"/>
              <a:hueOff val="-75"/>
              <a:satOff val="-166"/>
              <a:lumOff val="3836"/>
              <a:alphaOff val="25714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shade val="80000"/>
              <a:alpha val="50000"/>
              <a:hueOff val="-75"/>
              <a:satOff val="-166"/>
              <a:lumOff val="3836"/>
              <a:alphaOff val="25714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Порези на доходак, добит и капиталне добитке </a:t>
          </a: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4</a:t>
          </a:r>
          <a:r>
            <a:rPr lang="sr-Cyrl-RS" sz="1800" kern="1200" dirty="0" smtClean="0">
              <a:solidFill>
                <a:schemeClr val="bg1"/>
              </a:solidFill>
            </a:rPr>
            <a:t>5</a:t>
          </a:r>
          <a:r>
            <a:rPr lang="en-US" sz="1800" kern="1200" dirty="0" smtClean="0">
              <a:solidFill>
                <a:schemeClr val="bg1"/>
              </a:solidFill>
            </a:rPr>
            <a:t>,62</a:t>
          </a:r>
          <a:r>
            <a:rPr lang="sr-Cyrl-RS" sz="1800" kern="1200" dirty="0" smtClean="0">
              <a:solidFill>
                <a:schemeClr val="bg1"/>
              </a:solidFill>
            </a:rPr>
            <a:t>4</a:t>
          </a:r>
          <a:r>
            <a:rPr lang="en-US" sz="1800" kern="1200" dirty="0" smtClean="0">
              <a:solidFill>
                <a:schemeClr val="bg1"/>
              </a:solidFill>
            </a:rPr>
            <a:t>,942.00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FF0000"/>
              </a:solidFill>
            </a:rPr>
            <a:t>31,40</a:t>
          </a:r>
          <a:r>
            <a:rPr lang="sr-Cyrl-RS" sz="1200" kern="1200" dirty="0" smtClean="0">
              <a:solidFill>
                <a:srgbClr val="FF0000"/>
              </a:solidFill>
            </a:rPr>
            <a:t>%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335126" y="761707"/>
        <a:ext cx="1618130" cy="1470279"/>
      </dsp:txXfrm>
    </dsp:sp>
    <dsp:sp modelId="{FC69A2CE-A671-47B5-8CD8-544465E52E9C}">
      <dsp:nvSpPr>
        <dsp:cNvPr id="0" name=""/>
        <dsp:cNvSpPr/>
      </dsp:nvSpPr>
      <dsp:spPr>
        <a:xfrm>
          <a:off x="4571997" y="4495813"/>
          <a:ext cx="1575973" cy="1398483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88"/>
                <a:satOff val="-194"/>
                <a:lumOff val="4475"/>
                <a:alphaOff val="30000"/>
                <a:tint val="73000"/>
                <a:satMod val="150000"/>
              </a:schemeClr>
            </a:gs>
            <a:gs pos="25000">
              <a:schemeClr val="accent4">
                <a:shade val="80000"/>
                <a:alpha val="50000"/>
                <a:hueOff val="-88"/>
                <a:satOff val="-194"/>
                <a:lumOff val="4475"/>
                <a:alphaOff val="30000"/>
                <a:tint val="96000"/>
                <a:shade val="80000"/>
                <a:satMod val="105000"/>
              </a:schemeClr>
            </a:gs>
            <a:gs pos="38000">
              <a:schemeClr val="accent4">
                <a:shade val="80000"/>
                <a:alpha val="50000"/>
                <a:hueOff val="-88"/>
                <a:satOff val="-194"/>
                <a:lumOff val="4475"/>
                <a:alphaOff val="30000"/>
                <a:tint val="96000"/>
                <a:shade val="59000"/>
                <a:satMod val="120000"/>
              </a:schemeClr>
            </a:gs>
            <a:gs pos="55000">
              <a:schemeClr val="accent4">
                <a:shade val="80000"/>
                <a:alpha val="50000"/>
                <a:hueOff val="-88"/>
                <a:satOff val="-194"/>
                <a:lumOff val="4475"/>
                <a:alphaOff val="30000"/>
                <a:shade val="57000"/>
                <a:satMod val="120000"/>
              </a:schemeClr>
            </a:gs>
            <a:gs pos="80000">
              <a:schemeClr val="accent4">
                <a:shade val="80000"/>
                <a:alpha val="50000"/>
                <a:hueOff val="-88"/>
                <a:satOff val="-194"/>
                <a:lumOff val="4475"/>
                <a:alphaOff val="30000"/>
                <a:shade val="56000"/>
                <a:satMod val="145000"/>
              </a:schemeClr>
            </a:gs>
            <a:gs pos="88000">
              <a:schemeClr val="accent4">
                <a:shade val="80000"/>
                <a:alpha val="50000"/>
                <a:hueOff val="-88"/>
                <a:satOff val="-194"/>
                <a:lumOff val="4475"/>
                <a:alphaOff val="30000"/>
                <a:shade val="63000"/>
                <a:satMod val="160000"/>
              </a:schemeClr>
            </a:gs>
            <a:gs pos="100000">
              <a:schemeClr val="accent4">
                <a:shade val="80000"/>
                <a:alpha val="50000"/>
                <a:hueOff val="-88"/>
                <a:satOff val="-194"/>
                <a:lumOff val="4475"/>
                <a:alphaOff val="30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4">
              <a:shade val="80000"/>
              <a:alpha val="50000"/>
              <a:hueOff val="-88"/>
              <a:satOff val="-194"/>
              <a:lumOff val="4475"/>
              <a:alphaOff val="30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shade val="80000"/>
              <a:alpha val="50000"/>
              <a:hueOff val="-88"/>
              <a:satOff val="-194"/>
              <a:lumOff val="4475"/>
              <a:alphaOff val="3000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en-US" sz="1000" kern="1200" dirty="0" smtClean="0">
              <a:solidFill>
                <a:schemeClr val="bg1"/>
              </a:solidFill>
            </a:rPr>
            <a:t>6</a:t>
          </a:r>
          <a:r>
            <a:rPr lang="sr-Cyrl-RS" sz="1000" kern="1200" dirty="0" smtClean="0">
              <a:solidFill>
                <a:schemeClr val="bg1"/>
              </a:solidFill>
            </a:rPr>
            <a:t>,000.000,00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 smtClean="0"/>
            <a:t>динара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FF0000"/>
              </a:solidFill>
            </a:rPr>
            <a:t>4,13</a:t>
          </a:r>
          <a:r>
            <a:rPr lang="sr-Cyrl-RS" sz="1000" kern="1200" dirty="0" smtClean="0">
              <a:solidFill>
                <a:srgbClr val="FF0000"/>
              </a:solidFill>
            </a:rPr>
            <a:t>%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4802793" y="4700616"/>
        <a:ext cx="1114381" cy="9888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94540"/>
          <a:ext cx="2055390" cy="5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Расходи за запослене</a:t>
          </a:r>
          <a:endParaRPr lang="en-US" sz="1600" b="1" kern="1200" dirty="0"/>
        </a:p>
      </dsp:txBody>
      <dsp:txXfrm>
        <a:off x="0" y="94540"/>
        <a:ext cx="2055390" cy="504900"/>
      </dsp:txXfrm>
    </dsp:sp>
    <dsp:sp modelId="{02385D1D-92EB-445D-B736-940004751C79}">
      <dsp:nvSpPr>
        <dsp:cNvPr id="0" name=""/>
        <dsp:cNvSpPr/>
      </dsp:nvSpPr>
      <dsp:spPr>
        <a:xfrm>
          <a:off x="2055390" y="94540"/>
          <a:ext cx="411078" cy="5049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94540"/>
          <a:ext cx="5590663" cy="504900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94540"/>
        <a:ext cx="5590663" cy="504900"/>
      </dsp:txXfrm>
    </dsp:sp>
    <dsp:sp modelId="{F40D94EA-52E0-4740-A924-EAF350BDF213}">
      <dsp:nvSpPr>
        <dsp:cNvPr id="0" name=""/>
        <dsp:cNvSpPr/>
      </dsp:nvSpPr>
      <dsp:spPr>
        <a:xfrm>
          <a:off x="0" y="735931"/>
          <a:ext cx="2055390" cy="5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Коришћење роба и услуга </a:t>
          </a:r>
          <a:endParaRPr lang="en-US" sz="1600" kern="1200" dirty="0"/>
        </a:p>
      </dsp:txBody>
      <dsp:txXfrm>
        <a:off x="0" y="735931"/>
        <a:ext cx="2055390" cy="504900"/>
      </dsp:txXfrm>
    </dsp:sp>
    <dsp:sp modelId="{0E930D30-96BC-4D43-B65A-EE88C46DBE48}">
      <dsp:nvSpPr>
        <dsp:cNvPr id="0" name=""/>
        <dsp:cNvSpPr/>
      </dsp:nvSpPr>
      <dsp:spPr>
        <a:xfrm>
          <a:off x="2055390" y="657040"/>
          <a:ext cx="411078" cy="662681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57040"/>
          <a:ext cx="5590663" cy="662681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57040"/>
        <a:ext cx="5590663" cy="662681"/>
      </dsp:txXfrm>
    </dsp:sp>
    <dsp:sp modelId="{CCB8139E-CA19-491D-9FCD-6BF28923C725}">
      <dsp:nvSpPr>
        <dsp:cNvPr id="0" name=""/>
        <dsp:cNvSpPr/>
      </dsp:nvSpPr>
      <dsp:spPr>
        <a:xfrm>
          <a:off x="0" y="1550881"/>
          <a:ext cx="2055390" cy="5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Дотације и трансфери</a:t>
          </a:r>
          <a:endParaRPr lang="en-US" sz="1600" b="1" kern="1200" dirty="0"/>
        </a:p>
      </dsp:txBody>
      <dsp:txXfrm>
        <a:off x="0" y="1550881"/>
        <a:ext cx="2055390" cy="504900"/>
      </dsp:txXfrm>
    </dsp:sp>
    <dsp:sp modelId="{14D1633C-A097-4A5A-8269-B04E98857E56}">
      <dsp:nvSpPr>
        <dsp:cNvPr id="0" name=""/>
        <dsp:cNvSpPr/>
      </dsp:nvSpPr>
      <dsp:spPr>
        <a:xfrm>
          <a:off x="2055390" y="1377321"/>
          <a:ext cx="411078" cy="852018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77321"/>
          <a:ext cx="5590663" cy="852018"/>
        </a:xfrm>
        <a:prstGeom prst="rect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77321"/>
        <a:ext cx="5590663" cy="852018"/>
      </dsp:txXfrm>
    </dsp:sp>
    <dsp:sp modelId="{9312B733-3AEB-49F6-8245-08553BA2949B}">
      <dsp:nvSpPr>
        <dsp:cNvPr id="0" name=""/>
        <dsp:cNvSpPr/>
      </dsp:nvSpPr>
      <dsp:spPr>
        <a:xfrm>
          <a:off x="0" y="2366140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Остали расходи</a:t>
          </a:r>
          <a:endParaRPr lang="en-US" sz="1600" b="1" kern="1200" dirty="0"/>
        </a:p>
      </dsp:txBody>
      <dsp:txXfrm>
        <a:off x="0" y="2366140"/>
        <a:ext cx="2055390" cy="316800"/>
      </dsp:txXfrm>
    </dsp:sp>
    <dsp:sp modelId="{435AB433-2559-485A-A03D-C32F36288071}">
      <dsp:nvSpPr>
        <dsp:cNvPr id="0" name=""/>
        <dsp:cNvSpPr/>
      </dsp:nvSpPr>
      <dsp:spPr>
        <a:xfrm>
          <a:off x="2055390" y="2286940"/>
          <a:ext cx="411078" cy="4752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286940"/>
          <a:ext cx="5590663" cy="4752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286940"/>
        <a:ext cx="5590663" cy="475200"/>
      </dsp:txXfrm>
    </dsp:sp>
    <dsp:sp modelId="{EFAACCF6-3A6A-4536-89B0-F0A7C44F6BE1}">
      <dsp:nvSpPr>
        <dsp:cNvPr id="0" name=""/>
        <dsp:cNvSpPr/>
      </dsp:nvSpPr>
      <dsp:spPr>
        <a:xfrm>
          <a:off x="0" y="2898940"/>
          <a:ext cx="205740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Субвенције</a:t>
          </a:r>
          <a:endParaRPr lang="en-US" sz="1600" b="1" kern="1200" dirty="0"/>
        </a:p>
      </dsp:txBody>
      <dsp:txXfrm>
        <a:off x="0" y="2898940"/>
        <a:ext cx="2057400" cy="316800"/>
      </dsp:txXfrm>
    </dsp:sp>
    <dsp:sp modelId="{6497CA82-45EE-4BD1-AEB4-CC3961FBFB74}">
      <dsp:nvSpPr>
        <dsp:cNvPr id="0" name=""/>
        <dsp:cNvSpPr/>
      </dsp:nvSpPr>
      <dsp:spPr>
        <a:xfrm>
          <a:off x="2057399" y="2819740"/>
          <a:ext cx="411480" cy="4752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19740"/>
          <a:ext cx="5596128" cy="47520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19740"/>
        <a:ext cx="5596128" cy="475200"/>
      </dsp:txXfrm>
    </dsp:sp>
    <dsp:sp modelId="{939B76D1-BB33-4E50-9ECD-839FB5787B95}">
      <dsp:nvSpPr>
        <dsp:cNvPr id="0" name=""/>
        <dsp:cNvSpPr/>
      </dsp:nvSpPr>
      <dsp:spPr>
        <a:xfrm>
          <a:off x="0" y="3352540"/>
          <a:ext cx="2055390" cy="5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Социјална заштита</a:t>
          </a:r>
          <a:endParaRPr lang="en-US" sz="1600" b="1" kern="1200" dirty="0"/>
        </a:p>
      </dsp:txBody>
      <dsp:txXfrm>
        <a:off x="0" y="3352540"/>
        <a:ext cx="2055390" cy="504900"/>
      </dsp:txXfrm>
    </dsp:sp>
    <dsp:sp modelId="{7845F59F-6101-48DE-ABCC-EC5351843F5B}">
      <dsp:nvSpPr>
        <dsp:cNvPr id="0" name=""/>
        <dsp:cNvSpPr/>
      </dsp:nvSpPr>
      <dsp:spPr>
        <a:xfrm>
          <a:off x="2055390" y="3352540"/>
          <a:ext cx="411078" cy="5049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352540"/>
          <a:ext cx="5590663" cy="504900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352540"/>
        <a:ext cx="5590663" cy="504900"/>
      </dsp:txXfrm>
    </dsp:sp>
    <dsp:sp modelId="{B471A916-B6F4-4017-A447-E2C98CEE19B9}">
      <dsp:nvSpPr>
        <dsp:cNvPr id="0" name=""/>
        <dsp:cNvSpPr/>
      </dsp:nvSpPr>
      <dsp:spPr>
        <a:xfrm>
          <a:off x="0" y="4142740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Буџетска резерва</a:t>
          </a:r>
          <a:endParaRPr lang="en-US" sz="1600" b="1" kern="1200" dirty="0"/>
        </a:p>
      </dsp:txBody>
      <dsp:txXfrm>
        <a:off x="0" y="4142740"/>
        <a:ext cx="2055390" cy="316800"/>
      </dsp:txXfrm>
    </dsp:sp>
    <dsp:sp modelId="{7F976215-9D17-4223-A92A-D3302071B429}">
      <dsp:nvSpPr>
        <dsp:cNvPr id="0" name=""/>
        <dsp:cNvSpPr/>
      </dsp:nvSpPr>
      <dsp:spPr>
        <a:xfrm>
          <a:off x="2055390" y="3915040"/>
          <a:ext cx="411078" cy="7722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15040"/>
          <a:ext cx="5590663" cy="772200"/>
        </a:xfrm>
        <a:prstGeom prst="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1" kern="1200" dirty="0"/>
            <a:t>Буџетска резерва </a:t>
          </a:r>
          <a:r>
            <a:rPr lang="sr-Cyrl-RS" sz="16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600" kern="1200" dirty="0"/>
        </a:p>
      </dsp:txBody>
      <dsp:txXfrm>
        <a:off x="2630900" y="3915040"/>
        <a:ext cx="5590663" cy="772200"/>
      </dsp:txXfrm>
    </dsp:sp>
    <dsp:sp modelId="{320B77C6-F8A0-4CEB-8B55-79E4A1BAF9E9}">
      <dsp:nvSpPr>
        <dsp:cNvPr id="0" name=""/>
        <dsp:cNvSpPr/>
      </dsp:nvSpPr>
      <dsp:spPr>
        <a:xfrm>
          <a:off x="0" y="4871065"/>
          <a:ext cx="2055390" cy="504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Капитални издаци</a:t>
          </a:r>
          <a:endParaRPr lang="en-US" sz="1600" b="1" kern="1200" dirty="0"/>
        </a:p>
      </dsp:txBody>
      <dsp:txXfrm>
        <a:off x="0" y="4871065"/>
        <a:ext cx="2055390" cy="504900"/>
      </dsp:txXfrm>
    </dsp:sp>
    <dsp:sp modelId="{803A06C6-F698-48F4-A91D-0B2B17EECBA4}">
      <dsp:nvSpPr>
        <dsp:cNvPr id="0" name=""/>
        <dsp:cNvSpPr/>
      </dsp:nvSpPr>
      <dsp:spPr>
        <a:xfrm>
          <a:off x="2055390" y="4744840"/>
          <a:ext cx="411078" cy="75735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44840"/>
          <a:ext cx="5590663" cy="75735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1" kern="1200" dirty="0"/>
            <a:t>Капитални издаци </a:t>
          </a:r>
          <a:r>
            <a:rPr lang="sr-Cyrl-RS" sz="16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600" kern="1200" dirty="0"/>
        </a:p>
      </dsp:txBody>
      <dsp:txXfrm>
        <a:off x="2630900" y="4744840"/>
        <a:ext cx="5590663" cy="7573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C5E1E-B563-451C-AA24-8A883037E860}">
      <dsp:nvSpPr>
        <dsp:cNvPr id="0" name=""/>
        <dsp:cNvSpPr/>
      </dsp:nvSpPr>
      <dsp:spPr>
        <a:xfrm>
          <a:off x="1057386" y="809902"/>
          <a:ext cx="5548868" cy="2983992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982FDC-1522-4E6B-B608-82B245E2F7E9}">
      <dsp:nvSpPr>
        <dsp:cNvPr id="0" name=""/>
        <dsp:cNvSpPr/>
      </dsp:nvSpPr>
      <dsp:spPr>
        <a:xfrm>
          <a:off x="3886199" y="1085088"/>
          <a:ext cx="739" cy="235102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5D25D8-989C-4967-BA13-6954454E7E06}">
      <dsp:nvSpPr>
        <dsp:cNvPr id="0" name=""/>
        <dsp:cNvSpPr/>
      </dsp:nvSpPr>
      <dsp:spPr>
        <a:xfrm>
          <a:off x="1296727" y="994664"/>
          <a:ext cx="2404509" cy="25318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  <a:sp3d extrusionH="28000" prstMaterial="matte"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1"/>
              </a:solidFill>
            </a:rPr>
            <a:t>Коришћење роба и </a:t>
          </a:r>
          <a:r>
            <a:rPr lang="sr-Cyrl-RS" sz="1800" kern="1200" dirty="0" smtClean="0">
              <a:solidFill>
                <a:schemeClr val="tx1"/>
              </a:solidFill>
            </a:rPr>
            <a:t>услуга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1"/>
              </a:solidFill>
            </a:rPr>
            <a:t>Расходи за </a:t>
          </a:r>
          <a:r>
            <a:rPr lang="sr-Cyrl-RS" sz="1800" kern="1200" dirty="0" smtClean="0">
              <a:solidFill>
                <a:schemeClr val="tx1"/>
              </a:solidFill>
            </a:rPr>
            <a:t>запослене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1"/>
              </a:solidFill>
            </a:rPr>
            <a:t>Средства </a:t>
          </a:r>
          <a:r>
            <a:rPr lang="sr-Cyrl-RS" sz="1800" kern="1200" dirty="0" smtClean="0">
              <a:solidFill>
                <a:schemeClr val="tx1"/>
              </a:solidFill>
            </a:rPr>
            <a:t>резерве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1"/>
              </a:solidFill>
            </a:rPr>
            <a:t>Капитални издаци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1296727" y="994664"/>
        <a:ext cx="2404509" cy="2531871"/>
      </dsp:txXfrm>
    </dsp:sp>
    <dsp:sp modelId="{A8A8E198-D7E4-4718-AE3E-54EDDA88DDEB}">
      <dsp:nvSpPr>
        <dsp:cNvPr id="0" name=""/>
        <dsp:cNvSpPr/>
      </dsp:nvSpPr>
      <dsp:spPr>
        <a:xfrm>
          <a:off x="4071162" y="994664"/>
          <a:ext cx="2404509" cy="25318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  <a:sp3d extrusionH="28000" prstMaterial="matte"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rgbClr val="FF0000"/>
              </a:solidFill>
            </a:rPr>
            <a:t>Остали </a:t>
          </a:r>
          <a:r>
            <a:rPr lang="sr-Cyrl-RS" sz="2000" kern="1200" dirty="0" smtClean="0">
              <a:solidFill>
                <a:srgbClr val="FF0000"/>
              </a:solidFill>
            </a:rPr>
            <a:t>расходи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000" kern="1200" dirty="0" smtClean="0">
            <a:solidFill>
              <a:srgbClr val="FF0000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rgbClr val="FF0000"/>
              </a:solidFill>
            </a:rPr>
            <a:t>Донације, дотације и трансфери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000" kern="1200" dirty="0" smtClean="0">
            <a:solidFill>
              <a:srgbClr val="FF0000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rgbClr val="FF0000"/>
              </a:solidFill>
            </a:rPr>
            <a:t>Социјална заштита</a:t>
          </a:r>
        </a:p>
      </dsp:txBody>
      <dsp:txXfrm>
        <a:off x="4071162" y="994664"/>
        <a:ext cx="2404509" cy="2531871"/>
      </dsp:txXfrm>
    </dsp:sp>
    <dsp:sp modelId="{6E1D1D18-CF8B-446C-B844-4B995D3B37A2}">
      <dsp:nvSpPr>
        <dsp:cNvPr id="0" name=""/>
        <dsp:cNvSpPr/>
      </dsp:nvSpPr>
      <dsp:spPr>
        <a:xfrm rot="16200000">
          <a:off x="-978272" y="1165226"/>
          <a:ext cx="3255263" cy="924811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  <a:sp3d extrusionH="28000" prstMaterial="matte"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 smtClean="0"/>
            <a:t>ПОВЕЋАЛИ СМО</a:t>
          </a:r>
          <a:endParaRPr lang="en-US" sz="2200" kern="1200" dirty="0"/>
        </a:p>
      </dsp:txBody>
      <dsp:txXfrm>
        <a:off x="-838502" y="1536986"/>
        <a:ext cx="2975722" cy="460833"/>
      </dsp:txXfrm>
    </dsp:sp>
    <dsp:sp modelId="{DEAD3B59-83BE-4B82-B097-E2822B421A5F}">
      <dsp:nvSpPr>
        <dsp:cNvPr id="0" name=""/>
        <dsp:cNvSpPr/>
      </dsp:nvSpPr>
      <dsp:spPr>
        <a:xfrm rot="5400000">
          <a:off x="5462771" y="2062178"/>
          <a:ext cx="3255263" cy="924811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  <a:sp3d extrusionH="28000" prstMaterial="matte"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 smtClean="0"/>
            <a:t>СМАЊИЛИ СМО</a:t>
          </a:r>
          <a:endParaRPr lang="en-US" sz="2200" kern="1200" dirty="0"/>
        </a:p>
      </dsp:txBody>
      <dsp:txXfrm>
        <a:off x="5602542" y="2154397"/>
        <a:ext cx="2975722" cy="4608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1655941" y="466886"/>
          <a:ext cx="4217428" cy="4217428"/>
        </a:xfrm>
        <a:prstGeom prst="blockArc">
          <a:avLst>
            <a:gd name="adj1" fmla="val 12959331"/>
            <a:gd name="adj2" fmla="val 17751469"/>
            <a:gd name="adj3" fmla="val 3904"/>
          </a:avLst>
        </a:prstGeom>
        <a:solidFill>
          <a:schemeClr val="accent3">
            <a:hueOff val="-9679462"/>
            <a:satOff val="3238"/>
            <a:lumOff val="-1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1386112" y="770521"/>
          <a:ext cx="4217428" cy="4217428"/>
        </a:xfrm>
        <a:prstGeom prst="blockArc">
          <a:avLst>
            <a:gd name="adj1" fmla="val 10593260"/>
            <a:gd name="adj2" fmla="val 13635823"/>
            <a:gd name="adj3" fmla="val 3904"/>
          </a:avLst>
        </a:prstGeom>
        <a:solidFill>
          <a:schemeClr val="accent3">
            <a:hueOff val="-8066218"/>
            <a:satOff val="2698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1335643" y="424452"/>
          <a:ext cx="4217428" cy="4217428"/>
        </a:xfrm>
        <a:prstGeom prst="blockArc">
          <a:avLst>
            <a:gd name="adj1" fmla="val 6604883"/>
            <a:gd name="adj2" fmla="val 10011064"/>
            <a:gd name="adj3" fmla="val 3904"/>
          </a:avLst>
        </a:prstGeom>
        <a:solidFill>
          <a:schemeClr val="accent3">
            <a:hueOff val="-6452975"/>
            <a:satOff val="2159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1817567" y="676836"/>
          <a:ext cx="4217428" cy="4217428"/>
        </a:xfrm>
        <a:prstGeom prst="blockArc">
          <a:avLst>
            <a:gd name="adj1" fmla="val 3568990"/>
            <a:gd name="adj2" fmla="val 7512048"/>
            <a:gd name="adj3" fmla="val 3904"/>
          </a:avLst>
        </a:prstGeom>
        <a:solidFill>
          <a:schemeClr val="accent3">
            <a:hueOff val="-4839731"/>
            <a:satOff val="1619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3186154" y="415150"/>
          <a:ext cx="4217428" cy="4217428"/>
        </a:xfrm>
        <a:prstGeom prst="blockArc">
          <a:avLst>
            <a:gd name="adj1" fmla="val 1687648"/>
            <a:gd name="adj2" fmla="val 5932035"/>
            <a:gd name="adj3" fmla="val 3904"/>
          </a:avLst>
        </a:prstGeom>
        <a:solidFill>
          <a:schemeClr val="accent3">
            <a:hueOff val="-3226488"/>
            <a:satOff val="1079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3063064" y="692700"/>
          <a:ext cx="4217428" cy="4217428"/>
        </a:xfrm>
        <a:prstGeom prst="blockArc">
          <a:avLst>
            <a:gd name="adj1" fmla="val 19592464"/>
            <a:gd name="adj2" fmla="val 1182360"/>
            <a:gd name="adj3" fmla="val 3904"/>
          </a:avLst>
        </a:prstGeom>
        <a:solidFill>
          <a:schemeClr val="accent3">
            <a:hueOff val="-1613244"/>
            <a:satOff val="540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3018324" y="621923"/>
          <a:ext cx="4217428" cy="4217428"/>
        </a:xfrm>
        <a:prstGeom prst="blockArc">
          <a:avLst>
            <a:gd name="adj1" fmla="val 15427599"/>
            <a:gd name="adj2" fmla="val 19731697"/>
            <a:gd name="adj3" fmla="val 390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2541221" y="1752602"/>
          <a:ext cx="3029836" cy="22050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chemeClr val="bg1"/>
              </a:solidFill>
            </a:rPr>
            <a:t>Укупни расходи и издаци </a:t>
          </a:r>
          <a:endParaRPr lang="sr-Cyrl-RS" sz="1600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>
              <a:solidFill>
                <a:srgbClr val="FF0000"/>
              </a:solidFill>
            </a:rPr>
            <a:t>145,258,942.00</a:t>
          </a:r>
          <a:endParaRPr lang="sr-Cyrl-RS" sz="1600" kern="1200" dirty="0" smtClean="0">
            <a:solidFill>
              <a:srgbClr val="FF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>
              <a:solidFill>
                <a:schemeClr val="bg1"/>
              </a:solidFill>
            </a:rPr>
            <a:t>динара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>
              <a:solidFill>
                <a:srgbClr val="FF0000"/>
              </a:solidFill>
            </a:rPr>
            <a:t>100%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984930" y="2075524"/>
        <a:ext cx="2142418" cy="1559202"/>
      </dsp:txXfrm>
    </dsp:sp>
    <dsp:sp modelId="{73F305AC-CFDC-45B1-8AB8-6FABD1C99179}">
      <dsp:nvSpPr>
        <dsp:cNvPr id="0" name=""/>
        <dsp:cNvSpPr/>
      </dsp:nvSpPr>
      <dsp:spPr>
        <a:xfrm>
          <a:off x="3710517" y="-76200"/>
          <a:ext cx="1911755" cy="15825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ru-RU" sz="1100" kern="1200" dirty="0" smtClean="0">
              <a:solidFill>
                <a:srgbClr val="FF0000"/>
              </a:solidFill>
            </a:rPr>
            <a:t>44</a:t>
          </a:r>
          <a:r>
            <a:rPr lang="en-US" sz="1100" kern="1200" dirty="0" smtClean="0">
              <a:solidFill>
                <a:srgbClr val="FF0000"/>
              </a:solidFill>
            </a:rPr>
            <a:t>,</a:t>
          </a:r>
          <a:r>
            <a:rPr lang="sr-Cyrl-RS" sz="1100" kern="1200" dirty="0" smtClean="0">
              <a:solidFill>
                <a:srgbClr val="FF0000"/>
              </a:solidFill>
            </a:rPr>
            <a:t>760</a:t>
          </a:r>
          <a:r>
            <a:rPr lang="en-US" sz="1100" kern="1200" dirty="0" smtClean="0">
              <a:solidFill>
                <a:srgbClr val="FF0000"/>
              </a:solidFill>
            </a:rPr>
            <a:t>,</a:t>
          </a:r>
          <a:r>
            <a:rPr lang="sr-Cyrl-RS" sz="1100" kern="1200" dirty="0" smtClean="0">
              <a:solidFill>
                <a:srgbClr val="FF0000"/>
              </a:solidFill>
            </a:rPr>
            <a:t>000</a:t>
          </a:r>
          <a:r>
            <a:rPr lang="en-US" sz="1100" kern="1200" dirty="0" smtClean="0">
              <a:solidFill>
                <a:srgbClr val="FF0000"/>
              </a:solidFill>
            </a:rPr>
            <a:t>.00</a:t>
          </a:r>
          <a:r>
            <a:rPr lang="ru-RU" sz="1100" kern="1200" dirty="0" smtClean="0">
              <a:solidFill>
                <a:srgbClr val="FF0000"/>
              </a:solidFill>
            </a:rPr>
            <a:t> </a:t>
          </a:r>
          <a:r>
            <a:rPr lang="ru-RU" sz="1100" kern="1200" dirty="0" smtClean="0">
              <a:solidFill>
                <a:schemeClr val="bg1"/>
              </a:solidFill>
            </a:rPr>
            <a:t>динара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FF0000"/>
              </a:solidFill>
            </a:rPr>
            <a:t>30.81%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3990487" y="155554"/>
        <a:ext cx="1351815" cy="1119005"/>
      </dsp:txXfrm>
    </dsp:sp>
    <dsp:sp modelId="{A14630AA-C1BD-4A7E-B665-0A7C9B6C19C9}">
      <dsp:nvSpPr>
        <dsp:cNvPr id="0" name=""/>
        <dsp:cNvSpPr/>
      </dsp:nvSpPr>
      <dsp:spPr>
        <a:xfrm>
          <a:off x="6122597" y="1066800"/>
          <a:ext cx="1548198" cy="1189386"/>
        </a:xfrm>
        <a:prstGeom prst="ellipse">
          <a:avLst/>
        </a:prstGeom>
        <a:solidFill>
          <a:schemeClr val="accent3">
            <a:hueOff val="-1613244"/>
            <a:satOff val="540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bg1"/>
              </a:solidFill>
            </a:rPr>
            <a:t>Донације, дотације </a:t>
          </a:r>
          <a:r>
            <a:rPr lang="sr-Cyrl-RS" sz="1100" kern="1200" dirty="0">
              <a:solidFill>
                <a:schemeClr val="bg1"/>
              </a:solidFill>
            </a:rPr>
            <a:t>и трансфери </a:t>
          </a:r>
          <a:r>
            <a:rPr lang="sr-Cyrl-RS" sz="1200" kern="1200" dirty="0" smtClean="0">
              <a:solidFill>
                <a:srgbClr val="FF0000"/>
              </a:solidFill>
            </a:rPr>
            <a:t>2,000,000</a:t>
          </a:r>
          <a:r>
            <a:rPr lang="en-US" sz="1200" kern="1200" dirty="0" smtClean="0">
              <a:solidFill>
                <a:srgbClr val="FF0000"/>
              </a:solidFill>
            </a:rPr>
            <a:t>.00</a:t>
          </a:r>
          <a:r>
            <a:rPr lang="sr-Cyrl-RS" sz="1200" kern="1200" dirty="0" smtClean="0">
              <a:solidFill>
                <a:srgbClr val="FF0000"/>
              </a:solidFill>
            </a:rPr>
            <a:t> </a:t>
          </a:r>
          <a:r>
            <a:rPr lang="sr-Cyrl-RS" sz="1100" kern="1200" dirty="0" smtClean="0">
              <a:solidFill>
                <a:schemeClr val="bg1"/>
              </a:solidFill>
            </a:rPr>
            <a:t>динара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rgbClr val="FF0000"/>
              </a:solidFill>
            </a:rPr>
            <a:t>1.38%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6349325" y="1240982"/>
        <a:ext cx="1094742" cy="841022"/>
      </dsp:txXfrm>
    </dsp:sp>
    <dsp:sp modelId="{E43F7264-94BE-4E7E-8A98-A0D70BB3AF06}">
      <dsp:nvSpPr>
        <dsp:cNvPr id="0" name=""/>
        <dsp:cNvSpPr/>
      </dsp:nvSpPr>
      <dsp:spPr>
        <a:xfrm>
          <a:off x="5980278" y="2666997"/>
          <a:ext cx="2275929" cy="1663163"/>
        </a:xfrm>
        <a:prstGeom prst="ellipse">
          <a:avLst/>
        </a:prstGeom>
        <a:solidFill>
          <a:schemeClr val="accent3">
            <a:hueOff val="-3226488"/>
            <a:satOff val="1079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Расходи за </a:t>
          </a:r>
          <a:r>
            <a:rPr lang="sr-Cyrl-RS" sz="1400" kern="1200" dirty="0" smtClean="0">
              <a:solidFill>
                <a:schemeClr val="bg1"/>
              </a:solidFill>
            </a:rPr>
            <a:t>запослене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>
              <a:solidFill>
                <a:schemeClr val="bg1"/>
              </a:solidFill>
            </a:rPr>
            <a:t> </a:t>
          </a:r>
          <a:r>
            <a:rPr lang="sr-Cyrl-RS" sz="1400" kern="1200" dirty="0" smtClean="0">
              <a:solidFill>
                <a:srgbClr val="FF0000"/>
              </a:solidFill>
            </a:rPr>
            <a:t>73</a:t>
          </a:r>
          <a:r>
            <a:rPr lang="en-US" sz="1400" kern="1200" dirty="0" smtClean="0">
              <a:solidFill>
                <a:srgbClr val="FF0000"/>
              </a:solidFill>
            </a:rPr>
            <a:t>,2</a:t>
          </a:r>
          <a:r>
            <a:rPr lang="sr-Cyrl-RS" sz="1400" kern="1200" dirty="0" smtClean="0">
              <a:solidFill>
                <a:srgbClr val="FF0000"/>
              </a:solidFill>
            </a:rPr>
            <a:t>78</a:t>
          </a:r>
          <a:r>
            <a:rPr lang="en-US" sz="1400" kern="1200" dirty="0" smtClean="0">
              <a:solidFill>
                <a:srgbClr val="FF0000"/>
              </a:solidFill>
            </a:rPr>
            <a:t>,</a:t>
          </a:r>
          <a:r>
            <a:rPr lang="sr-Cyrl-RS" sz="1400" kern="1200" dirty="0" smtClean="0">
              <a:solidFill>
                <a:srgbClr val="FF0000"/>
              </a:solidFill>
            </a:rPr>
            <a:t>942</a:t>
          </a:r>
          <a:r>
            <a:rPr lang="en-US" sz="1400" kern="1200" dirty="0" smtClean="0">
              <a:solidFill>
                <a:srgbClr val="FF0000"/>
              </a:solidFill>
            </a:rPr>
            <a:t>.00</a:t>
          </a:r>
          <a:endParaRPr lang="sr-Cyrl-RS" sz="1400" kern="1200" dirty="0" smtClean="0">
            <a:solidFill>
              <a:srgbClr val="FF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>
              <a:solidFill>
                <a:schemeClr val="bg1"/>
              </a:solidFill>
            </a:rPr>
            <a:t> динара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rgbClr val="FF0000"/>
              </a:solidFill>
            </a:rPr>
            <a:t>50.45%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6313580" y="2910562"/>
        <a:ext cx="1609325" cy="1176033"/>
      </dsp:txXfrm>
    </dsp:sp>
    <dsp:sp modelId="{115526CD-270E-4C52-A164-15F2B6F9FE39}">
      <dsp:nvSpPr>
        <dsp:cNvPr id="0" name=""/>
        <dsp:cNvSpPr/>
      </dsp:nvSpPr>
      <dsp:spPr>
        <a:xfrm>
          <a:off x="4250675" y="3901679"/>
          <a:ext cx="1450979" cy="1330045"/>
        </a:xfrm>
        <a:prstGeom prst="ellipse">
          <a:avLst/>
        </a:prstGeom>
        <a:solidFill>
          <a:schemeClr val="accent3">
            <a:hueOff val="-4839731"/>
            <a:satOff val="1619"/>
            <a:lumOff val="-70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Cyrl-RS" sz="1100" kern="1200" dirty="0" smtClean="0">
              <a:solidFill>
                <a:srgbClr val="FF0000"/>
              </a:solidFill>
            </a:rPr>
            <a:t>3</a:t>
          </a:r>
          <a:r>
            <a:rPr lang="en-US" sz="1100" kern="1200" dirty="0" smtClean="0">
              <a:solidFill>
                <a:srgbClr val="FF0000"/>
              </a:solidFill>
            </a:rPr>
            <a:t>,</a:t>
          </a:r>
          <a:r>
            <a:rPr lang="sr-Cyrl-RS" sz="1100" kern="1200" dirty="0" smtClean="0">
              <a:solidFill>
                <a:srgbClr val="FF0000"/>
              </a:solidFill>
            </a:rPr>
            <a:t>000</a:t>
          </a:r>
          <a:r>
            <a:rPr lang="en-US" sz="1100" kern="1200" dirty="0" smtClean="0">
              <a:solidFill>
                <a:srgbClr val="FF0000"/>
              </a:solidFill>
            </a:rPr>
            <a:t>,000.00</a:t>
          </a:r>
          <a:r>
            <a:rPr lang="sr-Cyrl-RS" sz="1100" kern="1200" dirty="0" smtClean="0">
              <a:solidFill>
                <a:schemeClr val="bg1"/>
              </a:solidFill>
            </a:rPr>
            <a:t> динара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rgbClr val="FF0000"/>
              </a:solidFill>
            </a:rPr>
            <a:t>2.07%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4463166" y="4096460"/>
        <a:ext cx="1025997" cy="940483"/>
      </dsp:txXfrm>
    </dsp:sp>
    <dsp:sp modelId="{D19ADD6D-9F0A-4766-B637-BB2D5495A9BB}">
      <dsp:nvSpPr>
        <dsp:cNvPr id="0" name=""/>
        <dsp:cNvSpPr/>
      </dsp:nvSpPr>
      <dsp:spPr>
        <a:xfrm>
          <a:off x="2084006" y="3809998"/>
          <a:ext cx="1300898" cy="1330045"/>
        </a:xfrm>
        <a:prstGeom prst="ellipse">
          <a:avLst/>
        </a:prstGeom>
        <a:solidFill>
          <a:schemeClr val="accent3">
            <a:hueOff val="-6452975"/>
            <a:satOff val="2159"/>
            <a:lumOff val="-9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Cyrl-RS" sz="1100" kern="1200" dirty="0" smtClean="0">
              <a:solidFill>
                <a:srgbClr val="FF0000"/>
              </a:solidFill>
            </a:rPr>
            <a:t>3</a:t>
          </a:r>
          <a:r>
            <a:rPr lang="en-US" sz="1100" kern="1200" dirty="0" smtClean="0">
              <a:solidFill>
                <a:srgbClr val="FF0000"/>
              </a:solidFill>
            </a:rPr>
            <a:t>,</a:t>
          </a:r>
          <a:r>
            <a:rPr lang="sr-Cyrl-RS" sz="1100" kern="1200" dirty="0" smtClean="0">
              <a:solidFill>
                <a:srgbClr val="FF0000"/>
              </a:solidFill>
            </a:rPr>
            <a:t>8</a:t>
          </a:r>
          <a:r>
            <a:rPr lang="en-US" sz="1100" kern="1200" dirty="0" smtClean="0">
              <a:solidFill>
                <a:srgbClr val="FF0000"/>
              </a:solidFill>
            </a:rPr>
            <a:t>20,000.00</a:t>
          </a:r>
          <a:r>
            <a:rPr lang="sr-Cyrl-RS" sz="1100" kern="1200" dirty="0" smtClean="0">
              <a:solidFill>
                <a:schemeClr val="bg1"/>
              </a:solidFill>
            </a:rPr>
            <a:t> </a:t>
          </a:r>
          <a:r>
            <a:rPr lang="sr-Cyrl-RS" sz="1100" kern="1200" dirty="0" smtClean="0">
              <a:solidFill>
                <a:schemeClr val="bg1"/>
              </a:solidFill>
            </a:rPr>
            <a:t>динара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rgbClr val="FF0000"/>
              </a:solidFill>
            </a:rPr>
            <a:t>2,63%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2274518" y="4004779"/>
        <a:ext cx="919874" cy="940483"/>
      </dsp:txXfrm>
    </dsp:sp>
    <dsp:sp modelId="{4F05B281-B6DB-45BB-A427-1BF92AADC139}">
      <dsp:nvSpPr>
        <dsp:cNvPr id="0" name=""/>
        <dsp:cNvSpPr/>
      </dsp:nvSpPr>
      <dsp:spPr>
        <a:xfrm>
          <a:off x="669271" y="2286002"/>
          <a:ext cx="1523487" cy="1434994"/>
        </a:xfrm>
        <a:prstGeom prst="ellipse">
          <a:avLst/>
        </a:prstGeom>
        <a:solidFill>
          <a:schemeClr val="accent3">
            <a:hueOff val="-8066218"/>
            <a:satOff val="2698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endParaRPr lang="sr-Cyrl-RS" sz="1100" kern="1200" dirty="0" smtClean="0">
            <a:solidFill>
              <a:schemeClr val="bg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0000"/>
              </a:solidFill>
            </a:rPr>
            <a:t>4,</a:t>
          </a:r>
          <a:r>
            <a:rPr lang="sr-Cyrl-RS" sz="1100" kern="1200" dirty="0" smtClean="0">
              <a:solidFill>
                <a:srgbClr val="FF0000"/>
              </a:solidFill>
            </a:rPr>
            <a:t>5</a:t>
          </a:r>
          <a:r>
            <a:rPr lang="en-US" sz="1100" kern="1200" dirty="0" smtClean="0">
              <a:solidFill>
                <a:srgbClr val="FF0000"/>
              </a:solidFill>
            </a:rPr>
            <a:t>00,000.00</a:t>
          </a:r>
          <a:endParaRPr lang="sr-Cyrl-RS" sz="1100" kern="1200" dirty="0" smtClean="0">
            <a:solidFill>
              <a:srgbClr val="FF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bg1"/>
              </a:solidFill>
            </a:rPr>
            <a:t>динара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>
              <a:solidFill>
                <a:srgbClr val="FF0000"/>
              </a:solidFill>
            </a:rPr>
            <a:t>3,10%</a:t>
          </a:r>
          <a:endParaRPr lang="sr-Cyrl-RS" sz="900" kern="1200" dirty="0" smtClean="0">
            <a:solidFill>
              <a:srgbClr val="FF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>
            <a:solidFill>
              <a:schemeClr val="bg1"/>
            </a:solidFill>
          </a:endParaRPr>
        </a:p>
      </dsp:txBody>
      <dsp:txXfrm>
        <a:off x="892381" y="2496152"/>
        <a:ext cx="1077267" cy="1014694"/>
      </dsp:txXfrm>
    </dsp:sp>
    <dsp:sp modelId="{2D6C03BD-4023-431E-84F6-C080A9961C8A}">
      <dsp:nvSpPr>
        <dsp:cNvPr id="0" name=""/>
        <dsp:cNvSpPr/>
      </dsp:nvSpPr>
      <dsp:spPr>
        <a:xfrm>
          <a:off x="1169608" y="457202"/>
          <a:ext cx="1844255" cy="1806898"/>
        </a:xfrm>
        <a:prstGeom prst="ellipse">
          <a:avLst/>
        </a:prstGeom>
        <a:solidFill>
          <a:schemeClr val="accent3">
            <a:hueOff val="-9679462"/>
            <a:satOff val="3238"/>
            <a:lumOff val="-14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9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bg1"/>
              </a:solidFill>
            </a:rPr>
            <a:t>Основна средства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rgbClr val="FF0000"/>
              </a:solidFill>
            </a:rPr>
            <a:t>13,900,000.00</a:t>
          </a:r>
          <a:endParaRPr lang="sr-Cyrl-RS" sz="1200" kern="1200" dirty="0" smtClean="0">
            <a:solidFill>
              <a:srgbClr val="FF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bg1"/>
              </a:solidFill>
            </a:rPr>
            <a:t>динара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rgbClr val="FF0000"/>
              </a:solidFill>
            </a:rPr>
            <a:t>9,57%</a:t>
          </a:r>
          <a:endParaRPr lang="sr-Cyrl-RS" sz="1200" kern="1200" dirty="0" smtClean="0">
            <a:solidFill>
              <a:srgbClr val="FF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9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>
            <a:solidFill>
              <a:schemeClr val="bg1"/>
            </a:solidFill>
          </a:endParaRPr>
        </a:p>
      </dsp:txBody>
      <dsp:txXfrm>
        <a:off x="1439693" y="721816"/>
        <a:ext cx="1304085" cy="1277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6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CFAEFDB-907E-4C9B-961F-C8E7D4ED2114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525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04.12.2019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70" r:id="rId1"/>
    <p:sldLayoutId id="2147485271" r:id="rId2"/>
    <p:sldLayoutId id="2147485272" r:id="rId3"/>
    <p:sldLayoutId id="2147485273" r:id="rId4"/>
    <p:sldLayoutId id="2147485274" r:id="rId5"/>
    <p:sldLayoutId id="2147485275" r:id="rId6"/>
    <p:sldLayoutId id="2147485276" r:id="rId7"/>
    <p:sldLayoutId id="2147485277" r:id="rId8"/>
    <p:sldLayoutId id="2147485278" r:id="rId9"/>
    <p:sldLayoutId id="2147485279" r:id="rId10"/>
    <p:sldLayoutId id="2147485280" r:id="rId11"/>
    <p:sldLayoutId id="214748528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13" Type="http://schemas.microsoft.com/office/2007/relationships/diagramDrawing" Target="../diagrams/drawing3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11" Type="http://schemas.openxmlformats.org/officeDocument/2006/relationships/diagramQuickStyle" Target="../diagrams/quickStyle3.xml"/><Relationship Id="rId10" Type="http://schemas.openxmlformats.org/officeDocument/2006/relationships/diagramLayout" Target="../diagrams/layout3.xml"/><Relationship Id="rId9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van.dragisic@palilula.eu" TargetMode="External"/><Relationship Id="rId2" Type="http://schemas.openxmlformats.org/officeDocument/2006/relationships/hyperlink" Target="http://www.palilula.eu/budzet-opstine/" TargetMode="External"/><Relationship Id="rId1" Type="http://schemas.openxmlformats.org/officeDocument/2006/relationships/slideLayout" Target="../slideLayouts/slideLayout15.xml"/><Relationship Id="rId5" Type="http://schemas.openxmlformats.org/officeDocument/2006/relationships/hyperlink" Target="mailto:milos.ristic@palilula.eu" TargetMode="External"/><Relationship Id="rId4" Type="http://schemas.openxmlformats.org/officeDocument/2006/relationships/hyperlink" Target="mailto:tatjana.marjanovic@palilula.e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42" y="1455618"/>
            <a:ext cx="5985159" cy="1606102"/>
          </a:xfrm>
        </p:spPr>
        <p:txBody>
          <a:bodyPr>
            <a:normAutofit/>
          </a:bodyPr>
          <a:lstStyle/>
          <a:p>
            <a:r>
              <a:rPr lang="sr-Cyrl-RS" sz="4800" dirty="0" smtClean="0"/>
              <a:t>ГРАДСКА</a:t>
            </a:r>
            <a:r>
              <a:rPr lang="en-US" sz="4800" dirty="0" smtClean="0"/>
              <a:t> </a:t>
            </a:r>
            <a:r>
              <a:rPr lang="sr-Cyrl-RS" sz="4800" dirty="0" smtClean="0"/>
              <a:t>ОПШТИНА</a:t>
            </a:r>
            <a:r>
              <a:rPr lang="en-US" sz="4800" dirty="0" smtClean="0"/>
              <a:t> </a:t>
            </a:r>
            <a:r>
              <a:rPr lang="sr-Cyrl-RS" sz="4800" dirty="0" smtClean="0"/>
              <a:t>ПАЛИЛУЛА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800600"/>
            <a:ext cx="6008032" cy="1113112"/>
          </a:xfrm>
        </p:spPr>
        <p:txBody>
          <a:bodyPr>
            <a:normAutofit/>
          </a:bodyPr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pic>
        <p:nvPicPr>
          <p:cNvPr id="1026" name="Picture 2" descr="C:\Users\ravno\Desktop\gr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1453" y="228600"/>
            <a:ext cx="1342834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4528" y="381000"/>
            <a:ext cx="6019800" cy="498580"/>
          </a:xfrm>
        </p:spPr>
        <p:txBody>
          <a:bodyPr>
            <a:normAutofit fontScale="90000"/>
          </a:bodyPr>
          <a:lstStyle/>
          <a:p>
            <a:r>
              <a:rPr lang="sr-Cyrl-RS" sz="2800" b="1" dirty="0">
                <a:latin typeface="+mn-lt"/>
              </a:rPr>
              <a:t>Како се пуни општинска каса?</a:t>
            </a:r>
            <a:endParaRPr lang="sr-Latn-RS" sz="2800" b="1" dirty="0">
              <a:latin typeface="+mn-lt"/>
            </a:endParaRPr>
          </a:p>
        </p:txBody>
      </p:sp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028120" y="1149071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152400" y="68580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429000" y="1253653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145,</a:t>
            </a:r>
            <a:r>
              <a:rPr lang="en-US" sz="4400" b="1" dirty="0"/>
              <a:t>2</a:t>
            </a:r>
            <a:r>
              <a:rPr lang="sr-Cyrl-RS" sz="4400" b="1" dirty="0" smtClean="0"/>
              <a:t>58</a:t>
            </a:r>
            <a:r>
              <a:rPr lang="en-US" sz="4400" b="1" dirty="0" smtClean="0"/>
              <a:t>,942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010298028"/>
              </p:ext>
            </p:extLst>
          </p:nvPr>
        </p:nvGraphicFramePr>
        <p:xfrm>
          <a:off x="381000" y="2362200"/>
          <a:ext cx="8305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4" grpId="0"/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457200"/>
          </a:xfrm>
        </p:spPr>
        <p:txBody>
          <a:bodyPr>
            <a:noAutofit/>
          </a:bodyPr>
          <a:lstStyle/>
          <a:p>
            <a:r>
              <a:rPr lang="sr-Cyrl-RS" sz="3600" dirty="0">
                <a:latin typeface="+mn-lt"/>
              </a:rPr>
              <a:t>Шта су приходи и примања буџета?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948035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>
                <a:latin typeface="+mn-lt"/>
              </a:rPr>
              <a:t>Структура планираних прихода и примања за </a:t>
            </a:r>
            <a:r>
              <a:rPr lang="sr-Cyrl-RS" sz="3000" b="1" dirty="0" smtClean="0">
                <a:latin typeface="+mn-lt"/>
              </a:rPr>
              <a:t>2020. </a:t>
            </a:r>
            <a:r>
              <a:rPr lang="sr-Cyrl-RS" sz="3000" b="1" dirty="0">
                <a:latin typeface="+mn-lt"/>
              </a:rPr>
              <a:t>годину</a:t>
            </a:r>
            <a:endParaRPr lang="en-US" sz="3000" b="1" dirty="0">
              <a:latin typeface="+mn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80107179"/>
              </p:ext>
            </p:extLst>
          </p:nvPr>
        </p:nvGraphicFramePr>
        <p:xfrm>
          <a:off x="228600" y="762000"/>
          <a:ext cx="8458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92988" cy="595536"/>
          </a:xfrm>
        </p:spPr>
        <p:txBody>
          <a:bodyPr>
            <a:normAutofit/>
          </a:bodyPr>
          <a:lstStyle/>
          <a:p>
            <a:r>
              <a:rPr lang="sr-Cyrl-RS" sz="3000" b="1" dirty="0">
                <a:latin typeface="+mn-lt"/>
              </a:rPr>
              <a:t>На шта се троше јавна средства</a:t>
            </a:r>
            <a:r>
              <a:rPr lang="en-US" sz="3000" b="1" dirty="0">
                <a:latin typeface="+mn-lt"/>
              </a:rPr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387574"/>
            <a:ext cx="8077200" cy="5195788"/>
          </a:xfrm>
        </p:spPr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2020.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</a:t>
            </a:r>
            <a:r>
              <a:rPr lang="sr-Cyrl-RS" sz="1700" dirty="0" smtClean="0"/>
              <a:t>објеката, </a:t>
            </a:r>
            <a:r>
              <a:rPr lang="sr-Cyrl-RS" sz="1700" dirty="0"/>
              <a:t>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95600" y="2114909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</a:t>
            </a:r>
            <a:r>
              <a:rPr lang="en-US" b="1" dirty="0" smtClean="0"/>
              <a:t>45</a:t>
            </a:r>
            <a:r>
              <a:rPr lang="sr-Cyrl-RS" b="1" dirty="0" smtClean="0"/>
              <a:t>,</a:t>
            </a:r>
            <a:r>
              <a:rPr lang="en-US" b="1" dirty="0" smtClean="0"/>
              <a:t>2</a:t>
            </a:r>
            <a:r>
              <a:rPr lang="sr-Cyrl-RS" b="1" dirty="0" smtClean="0"/>
              <a:t>58,942.00</a:t>
            </a:r>
            <a:endParaRPr lang="sr-Latn-R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>
                <a:latin typeface="+mn-lt"/>
              </a:rPr>
              <a:t>Шта су расходи и издаци буџета?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952878"/>
              </p:ext>
            </p:extLst>
          </p:nvPr>
        </p:nvGraphicFramePr>
        <p:xfrm>
          <a:off x="419819" y="1094581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685800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latin typeface="+mn-lt"/>
              </a:rPr>
              <a:t>Шта се променило у односу на 2019</a:t>
            </a:r>
            <a:r>
              <a:rPr lang="en-US" sz="3600" b="1" dirty="0" smtClean="0">
                <a:latin typeface="+mn-lt"/>
              </a:rPr>
              <a:t>?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754947233"/>
              </p:ext>
            </p:extLst>
          </p:nvPr>
        </p:nvGraphicFramePr>
        <p:xfrm>
          <a:off x="838200" y="304800"/>
          <a:ext cx="7772400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1066800"/>
            <a:ext cx="8026400" cy="469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" indent="0" algn="just">
              <a:buNone/>
            </a:pPr>
            <a:r>
              <a:rPr lang="sr-Cyrl-RS" dirty="0"/>
              <a:t>Укупан Буџет наше општине у 20</a:t>
            </a:r>
            <a:r>
              <a:rPr lang="en-US" dirty="0"/>
              <a:t>20</a:t>
            </a:r>
            <a:r>
              <a:rPr lang="sr-Cyrl-RS" dirty="0"/>
              <a:t>. години биће </a:t>
            </a:r>
            <a:r>
              <a:rPr lang="sr-Cyrl-RS" dirty="0" smtClean="0"/>
              <a:t>мањи </a:t>
            </a:r>
            <a:r>
              <a:rPr lang="sr-Cyrl-RS" dirty="0"/>
              <a:t>у односу на последњу измену Одлуке о буџету за 2019. годину за </a:t>
            </a:r>
            <a:r>
              <a:rPr lang="sr-Cyrl-RS" dirty="0">
                <a:solidFill>
                  <a:srgbClr val="FFC000"/>
                </a:solidFill>
              </a:rPr>
              <a:t>1,431,942</a:t>
            </a:r>
            <a:r>
              <a:rPr lang="sr-Cyrl-RS" dirty="0" smtClean="0">
                <a:solidFill>
                  <a:srgbClr val="FFC000"/>
                </a:solidFill>
              </a:rPr>
              <a:t>‬</a:t>
            </a:r>
            <a:r>
              <a:rPr lang="en-US" dirty="0" smtClean="0">
                <a:solidFill>
                  <a:srgbClr val="FFC000"/>
                </a:solidFill>
              </a:rPr>
              <a:t>,00</a:t>
            </a:r>
            <a:r>
              <a:rPr lang="sr-Cyrl-RS" dirty="0" smtClean="0">
                <a:solidFill>
                  <a:srgbClr val="FFC000"/>
                </a:solidFill>
              </a:rPr>
              <a:t> </a:t>
            </a:r>
            <a:r>
              <a:rPr lang="sr-Cyrl-RS" dirty="0" smtClean="0"/>
              <a:t>динара</a:t>
            </a:r>
            <a:r>
              <a:rPr lang="sr-Cyrl-RS" dirty="0"/>
              <a:t>, односно за</a:t>
            </a:r>
            <a:r>
              <a:rPr lang="sr-Cyrl-RS" dirty="0">
                <a:solidFill>
                  <a:srgbClr val="FF0000"/>
                </a:solidFill>
              </a:rPr>
              <a:t>  </a:t>
            </a:r>
            <a:r>
              <a:rPr lang="sr-Cyrl-RS" dirty="0" smtClean="0">
                <a:solidFill>
                  <a:srgbClr val="FFC000"/>
                </a:solidFill>
              </a:rPr>
              <a:t>0,</a:t>
            </a:r>
            <a:r>
              <a:rPr lang="en-US" dirty="0" smtClean="0">
                <a:solidFill>
                  <a:srgbClr val="FFC000"/>
                </a:solidFill>
              </a:rPr>
              <a:t>98</a:t>
            </a:r>
            <a:r>
              <a:rPr lang="sr-Cyrl-RS" b="1" dirty="0" smtClean="0">
                <a:solidFill>
                  <a:srgbClr val="FFC000"/>
                </a:solidFill>
              </a:rPr>
              <a:t>%</a:t>
            </a:r>
            <a:r>
              <a:rPr lang="sr-Cyrl-RS" dirty="0" smtClean="0">
                <a:solidFill>
                  <a:srgbClr val="FFC000"/>
                </a:solidFill>
              </a:rPr>
              <a:t>.</a:t>
            </a:r>
            <a:endParaRPr lang="sr-Cyrl-RS" dirty="0" smtClean="0">
              <a:solidFill>
                <a:srgbClr val="FFC000"/>
              </a:solidFill>
            </a:endParaRPr>
          </a:p>
          <a:p>
            <a:pPr marL="28575" indent="0" algn="just">
              <a:buNone/>
            </a:pPr>
            <a:endParaRPr lang="sr-Cyrl-RS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sr-Cyrl-RS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dirty="0"/>
              <a:t>су смањени за </a:t>
            </a:r>
            <a:r>
              <a:rPr lang="en-US" dirty="0" smtClean="0"/>
              <a:t>5</a:t>
            </a:r>
            <a:r>
              <a:rPr lang="sr-Cyrl-RS" dirty="0" smtClean="0"/>
              <a:t>,</a:t>
            </a:r>
            <a:r>
              <a:rPr lang="en-US" dirty="0" smtClean="0"/>
              <a:t>7</a:t>
            </a:r>
            <a:r>
              <a:rPr lang="sr-Cyrl-RS" dirty="0" smtClean="0"/>
              <a:t>50,000.00 </a:t>
            </a:r>
            <a:r>
              <a:rPr lang="sr-Cyrl-RS" dirty="0"/>
              <a:t>динара;</a:t>
            </a:r>
          </a:p>
          <a:p>
            <a:pPr>
              <a:defRPr/>
            </a:pPr>
            <a:r>
              <a:rPr lang="sr-Cyrl-RS" b="1" dirty="0" smtClean="0">
                <a:solidFill>
                  <a:srgbClr val="FF0000"/>
                </a:solidFill>
              </a:rPr>
              <a:t>Донације</a:t>
            </a:r>
            <a:r>
              <a:rPr lang="sr-Cyrl-RS" b="1" dirty="0">
                <a:solidFill>
                  <a:srgbClr val="FF0000"/>
                </a:solidFill>
              </a:rPr>
              <a:t>, дотације и трансфери </a:t>
            </a:r>
            <a:r>
              <a:rPr lang="sr-Cyrl-RS" dirty="0"/>
              <a:t>су смањени за </a:t>
            </a:r>
            <a:r>
              <a:rPr lang="sr-Cyrl-RS" dirty="0"/>
              <a:t>‭5,453,118</a:t>
            </a:r>
            <a:r>
              <a:rPr lang="sr-Cyrl-RS" dirty="0" smtClean="0"/>
              <a:t>‬</a:t>
            </a:r>
            <a:r>
              <a:rPr lang="en-US" dirty="0" smtClean="0"/>
              <a:t>.00</a:t>
            </a:r>
            <a:r>
              <a:rPr lang="sr-Cyrl-RS" dirty="0" smtClean="0"/>
              <a:t> </a:t>
            </a:r>
            <a:r>
              <a:rPr lang="sr-Cyrl-RS" dirty="0"/>
              <a:t>динара</a:t>
            </a:r>
          </a:p>
          <a:p>
            <a:pPr>
              <a:defRPr/>
            </a:pPr>
            <a:r>
              <a:rPr lang="sr-Cyrl-RS" b="1" dirty="0">
                <a:solidFill>
                  <a:srgbClr val="FF0000"/>
                </a:solidFill>
              </a:rPr>
              <a:t>Социјална заштита </a:t>
            </a:r>
            <a:r>
              <a:rPr lang="sr-Cyrl-RS" dirty="0"/>
              <a:t>је смањена за </a:t>
            </a:r>
            <a:r>
              <a:rPr lang="en-US" dirty="0" smtClean="0"/>
              <a:t>2</a:t>
            </a:r>
            <a:r>
              <a:rPr lang="sr-Cyrl-RS" dirty="0" smtClean="0"/>
              <a:t>,000,000.00 </a:t>
            </a:r>
            <a:r>
              <a:rPr lang="sr-Cyrl-RS" dirty="0" smtClean="0"/>
              <a:t>динара</a:t>
            </a:r>
          </a:p>
          <a:p>
            <a:pPr>
              <a:defRPr/>
            </a:pP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услуга и роба </a:t>
            </a:r>
            <a:r>
              <a:rPr lang="sr-Cyrl-RS" dirty="0"/>
              <a:t>је  повећано за </a:t>
            </a:r>
            <a:r>
              <a:rPr lang="sr-Cyrl-RS" dirty="0"/>
              <a:t>‭‭1,090,060</a:t>
            </a:r>
            <a:r>
              <a:rPr lang="sr-Cyrl-RS" dirty="0" smtClean="0"/>
              <a:t>‬</a:t>
            </a:r>
            <a:r>
              <a:rPr lang="en-US" dirty="0" smtClean="0"/>
              <a:t>.00 </a:t>
            </a:r>
            <a:r>
              <a:rPr lang="sr-Cyrl-RS" dirty="0" smtClean="0"/>
              <a:t>динара</a:t>
            </a:r>
            <a:r>
              <a:rPr lang="sr-Cyrl-RS" b="1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запослене ‭</a:t>
            </a:r>
            <a:r>
              <a:rPr lang="sr-Cyrl-RS" dirty="0"/>
              <a:t>повећани су за </a:t>
            </a:r>
            <a:r>
              <a:rPr lang="en-US" dirty="0" smtClean="0">
                <a:cs typeface="Calibri" pitchFamily="34" charset="0"/>
              </a:rPr>
              <a:t>245,000.00 </a:t>
            </a:r>
            <a:r>
              <a:rPr lang="sr-Cyrl-RS" dirty="0" smtClean="0"/>
              <a:t>динара</a:t>
            </a:r>
            <a:endParaRPr lang="en-US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dirty="0"/>
              <a:t>су повећана за </a:t>
            </a:r>
            <a:r>
              <a:rPr lang="en-US" dirty="0" smtClean="0"/>
              <a:t>2.0</a:t>
            </a:r>
            <a:r>
              <a:rPr lang="sr-Cyrl-RS" dirty="0" smtClean="0"/>
              <a:t>00,000.00 динара</a:t>
            </a:r>
            <a:endParaRPr lang="en-US" dirty="0" smtClean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b="1" dirty="0">
                <a:solidFill>
                  <a:srgbClr val="29B8C7"/>
                </a:solidFill>
              </a:rPr>
              <a:t>Капитални издаци </a:t>
            </a:r>
            <a:r>
              <a:rPr lang="sr-Cyrl-RS" dirty="0"/>
              <a:t>су </a:t>
            </a:r>
            <a:r>
              <a:rPr lang="sr-Cyrl-RS" dirty="0" smtClean="0"/>
              <a:t>повећани </a:t>
            </a:r>
            <a:r>
              <a:rPr lang="sr-Cyrl-RS" dirty="0"/>
              <a:t>за </a:t>
            </a:r>
            <a:r>
              <a:rPr lang="sr-Cyrl-RS" dirty="0" smtClean="0"/>
              <a:t>11.300,000.00 </a:t>
            </a:r>
            <a:r>
              <a:rPr lang="sr-Cyrl-RS" dirty="0"/>
              <a:t>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sr-Cyrl-RS" dirty="0"/>
          </a:p>
          <a:p>
            <a:pPr>
              <a:defRPr/>
            </a:pPr>
            <a:endParaRPr lang="sr-Cyrl-RS" dirty="0" smtClean="0"/>
          </a:p>
          <a:p>
            <a:pPr marL="28575" indent="0" algn="just">
              <a:buNone/>
            </a:pPr>
            <a:endParaRPr lang="sr-Cyrl-RS" dirty="0" smtClean="0">
              <a:solidFill>
                <a:srgbClr val="FFC000"/>
              </a:solidFill>
            </a:endParaRPr>
          </a:p>
          <a:p>
            <a:pPr marL="28575" indent="0" algn="just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  <p:bldGraphic spid="12" grpId="1">
        <p:bldAsOne/>
      </p:bldGraphic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524000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latin typeface="+mn-lt"/>
              </a:rPr>
              <a:t>Надлежности општине Палилула</a:t>
            </a:r>
            <a:br>
              <a:rPr lang="sr-Cyrl-RS" sz="3200" dirty="0" smtClean="0">
                <a:latin typeface="+mn-lt"/>
              </a:rPr>
            </a:br>
            <a:r>
              <a:rPr lang="sr-Cyrl-RS" sz="3200" dirty="0" smtClean="0">
                <a:latin typeface="+mn-lt"/>
              </a:rPr>
              <a:t>које се могу финансирати из буџета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8001000" cy="4572000"/>
          </a:xfrm>
        </p:spPr>
        <p:txBody>
          <a:bodyPr>
            <a:normAutofit/>
          </a:bodyPr>
          <a:lstStyle/>
          <a:p>
            <a:pPr algn="just"/>
            <a:r>
              <a:rPr lang="sr-Cyrl-RS" sz="1400" dirty="0" smtClean="0"/>
              <a:t>Уређује и утврђује начин коришћења и управљања сеоским водоводима</a:t>
            </a:r>
            <a:r>
              <a:rPr lang="sr-Cyrl-RS" sz="1400" dirty="0" smtClean="0"/>
              <a:t>, изворима</a:t>
            </a:r>
            <a:r>
              <a:rPr lang="sr-Cyrl-RS" sz="1400" dirty="0" smtClean="0"/>
              <a:t>, јавним бунарима и чесмама</a:t>
            </a:r>
          </a:p>
          <a:p>
            <a:pPr algn="just"/>
            <a:r>
              <a:rPr lang="sr-Cyrl-RS" sz="1400" dirty="0" smtClean="0"/>
              <a:t>Подстиче развој културно-уметничког аматеризма на свом подручју и обезбеђује услове за одржавање културних манифестација, утврђује културне и спортске манифестације од значаја за ГО</a:t>
            </a:r>
          </a:p>
          <a:p>
            <a:pPr algn="just"/>
            <a:r>
              <a:rPr lang="sr-Cyrl-RS" sz="1400" dirty="0" smtClean="0"/>
              <a:t>Подстиче задовољење потреба грађана у области спорта на подручју ГО, учествује у реализацији система школског спорта и обезбеђује услове  за организовање и одржавање спортских манифестација и такмичења, у складу са законом и прописима града</a:t>
            </a:r>
          </a:p>
          <a:p>
            <a:pPr algn="just"/>
            <a:r>
              <a:rPr lang="sr-Cyrl-RS" sz="1400" dirty="0" smtClean="0"/>
              <a:t>Помаже одржавање основних школа и дечијих вртића и задружних домова на територији градске општине у складу са законом и прописима града</a:t>
            </a:r>
          </a:p>
          <a:p>
            <a:pPr algn="just"/>
            <a:r>
              <a:rPr lang="sr-Cyrl-RS" sz="1400" dirty="0" smtClean="0"/>
              <a:t>Помаже развој и унапређење пољопривреде на свом подручју</a:t>
            </a:r>
          </a:p>
          <a:p>
            <a:pPr algn="just"/>
            <a:r>
              <a:rPr lang="sr-Cyrl-RS" sz="1400" dirty="0" smtClean="0"/>
              <a:t>Подстиче и помаже развој задругарства</a:t>
            </a:r>
          </a:p>
          <a:p>
            <a:pPr algn="just"/>
            <a:r>
              <a:rPr lang="sr-Cyrl-RS" sz="1400" dirty="0" smtClean="0"/>
              <a:t>Помаже развој различитих облика самопомоћи и солидарности са лицима која су у стању социјалне потребе</a:t>
            </a:r>
          </a:p>
          <a:p>
            <a:pPr algn="just"/>
            <a:r>
              <a:rPr lang="ru-RU" sz="1400" dirty="0"/>
              <a:t>Уређује и обезбеђује обављање послова који се односе на изградњу, реконструкцију, одржавање, заштиту, коришћење, развој и управљање некатегорисаним путевима у насељу, у складу са законом и другим прописима</a:t>
            </a:r>
            <a:r>
              <a:rPr lang="ru-RU" sz="1400" dirty="0" smtClean="0"/>
              <a:t>. 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610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 smtClean="0">
                <a:latin typeface="+mn-lt"/>
              </a:rPr>
              <a:t>Структура </a:t>
            </a:r>
            <a:r>
              <a:rPr lang="sr-Cyrl-RS" sz="3000" b="1" dirty="0">
                <a:latin typeface="+mn-lt"/>
              </a:rPr>
              <a:t>планираних расхода и издатака </a:t>
            </a:r>
            <a:r>
              <a:rPr lang="en-US" sz="3000" b="1" dirty="0" smtClean="0">
                <a:latin typeface="+mn-lt"/>
              </a:rPr>
              <a:t> </a:t>
            </a:r>
            <a:r>
              <a:rPr lang="sr-Cyrl-RS" sz="3000" b="1" dirty="0" smtClean="0">
                <a:latin typeface="+mn-lt"/>
              </a:rPr>
              <a:t>буџета </a:t>
            </a:r>
            <a:r>
              <a:rPr lang="sr-Cyrl-RS" sz="3000" b="1" dirty="0">
                <a:latin typeface="+mn-lt"/>
              </a:rPr>
              <a:t>за </a:t>
            </a:r>
            <a:r>
              <a:rPr lang="sr-Cyrl-RS" sz="3000" b="1" dirty="0" smtClean="0">
                <a:latin typeface="+mn-lt"/>
              </a:rPr>
              <a:t>2020. </a:t>
            </a:r>
            <a:r>
              <a:rPr lang="sr-Cyrl-RS" sz="3000" b="1" dirty="0">
                <a:latin typeface="+mn-lt"/>
              </a:rPr>
              <a:t>годину</a:t>
            </a:r>
            <a:endParaRPr lang="en-US" sz="30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660905"/>
              </p:ext>
            </p:extLst>
          </p:nvPr>
        </p:nvGraphicFramePr>
        <p:xfrm>
          <a:off x="152400" y="1143000"/>
          <a:ext cx="8534400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207" y="152400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>
                <a:latin typeface="+mn-lt"/>
              </a:rPr>
              <a:t>Расходи буџета по програмима</a:t>
            </a:r>
            <a:endParaRPr lang="en-US" sz="30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805630"/>
              </p:ext>
            </p:extLst>
          </p:nvPr>
        </p:nvGraphicFramePr>
        <p:xfrm>
          <a:off x="91846" y="980730"/>
          <a:ext cx="8960308" cy="58449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895937">
                <a:tc>
                  <a:txBody>
                    <a:bodyPr/>
                    <a:lstStyle/>
                    <a:p>
                      <a:pPr algn="ctr"/>
                      <a:endParaRPr lang="sr-Cyrl-RS" sz="1200" dirty="0" smtClean="0"/>
                    </a:p>
                    <a:p>
                      <a:pPr algn="ctr"/>
                      <a:r>
                        <a:rPr lang="sr-Cyrl-RS" sz="1800" dirty="0" smtClean="0"/>
                        <a:t>Назив </a:t>
                      </a:r>
                      <a:r>
                        <a:rPr lang="sr-Cyrl-RS" sz="1800" dirty="0"/>
                        <a:t>програма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2020.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469300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2. Комуналне делатности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2,000,000.00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1,38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469300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</a:t>
                      </a:r>
                      <a:r>
                        <a:rPr lang="sr-Cyrl-RS" sz="1400" dirty="0" smtClean="0"/>
                        <a:t>5. </a:t>
                      </a:r>
                      <a:r>
                        <a:rPr lang="sr-Cyrl-RS" sz="1400" dirty="0" smtClean="0"/>
                        <a:t>Пољопривреда и рурални развој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10,000,000.00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6,88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469300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</a:t>
                      </a:r>
                      <a:r>
                        <a:rPr lang="sr-Cyrl-RS" sz="1400" dirty="0" smtClean="0"/>
                        <a:t>8. Предшколско васпитање и образовање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1,000,000.00</a:t>
                      </a:r>
                      <a:endParaRPr lang="sr-Cyrl-R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0,69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469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/>
                        <a:t>Програм 9. Основно образовање и васпитање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1,000,000.00</a:t>
                      </a:r>
                      <a:endParaRPr lang="sr-Cyrl-R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0,69</a:t>
                      </a:r>
                      <a:endParaRPr lang="en-US" sz="1600" dirty="0"/>
                    </a:p>
                  </a:txBody>
                  <a:tcPr/>
                </a:tc>
              </a:tr>
              <a:tr h="469300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11. Социјална и дечија заштита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3,000,000.00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2,07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469300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13. Развој културе и информисања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3,000,000.00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2,07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469300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14. Развој спорта и омладине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4,100.000.00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2,82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469300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15. Опште услуге локалне самоуправе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76,278,472.00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52,51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469300">
                <a:tc>
                  <a:txBody>
                    <a:bodyPr/>
                    <a:lstStyle/>
                    <a:p>
                      <a:r>
                        <a:rPr lang="sr-Cyrl-RS" sz="1400" dirty="0"/>
                        <a:t>Програм 16. Политички систем локалне самоуправе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44,880,470.00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30,90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725282">
                <a:tc>
                  <a:txBody>
                    <a:bodyPr/>
                    <a:lstStyle/>
                    <a:p>
                      <a:r>
                        <a:rPr lang="sr-Cyrl-RS" sz="1600" dirty="0"/>
                        <a:t>Укупни расходи по програмима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145,258,942.00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100,00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473348"/>
              </p:ext>
            </p:extLst>
          </p:nvPr>
        </p:nvGraphicFramePr>
        <p:xfrm>
          <a:off x="457200" y="1752600"/>
          <a:ext cx="8077200" cy="434339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22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8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891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66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10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Р</a:t>
                      </a:r>
                      <a:r>
                        <a:rPr lang="sr-Cyrl-RS" sz="1600" dirty="0" smtClean="0">
                          <a:effectLst/>
                        </a:rPr>
                        <a:t>ед</a:t>
                      </a:r>
                      <a:r>
                        <a:rPr lang="en-US" sz="1600" dirty="0" smtClean="0">
                          <a:effectLst/>
                        </a:rPr>
                        <a:t>. </a:t>
                      </a:r>
                      <a:r>
                        <a:rPr lang="en-US" sz="1600" dirty="0">
                          <a:effectLst/>
                        </a:rPr>
                        <a:t>бр.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Назив </a:t>
                      </a:r>
                      <a:r>
                        <a:rPr lang="sr-Cyrl-RS" sz="1600" dirty="0">
                          <a:effectLst/>
                        </a:rPr>
                        <a:t>буџетског </a:t>
                      </a:r>
                      <a:r>
                        <a:rPr lang="en-US" sz="1600" dirty="0">
                          <a:effectLst/>
                        </a:rPr>
                        <a:t>корисника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Средства из </a:t>
                      </a:r>
                      <a:r>
                        <a:rPr lang="sr-Cyrl-RS" sz="1600" dirty="0" smtClean="0"/>
                        <a:t>Нацрта Одлуке </a:t>
                      </a:r>
                      <a:r>
                        <a:rPr lang="sr-Cyrl-RS" sz="1600" dirty="0"/>
                        <a:t>о буџету за </a:t>
                      </a:r>
                      <a:r>
                        <a:rPr lang="sr-Cyrl-RS" sz="1600" dirty="0" smtClean="0"/>
                        <a:t>20</a:t>
                      </a:r>
                      <a:r>
                        <a:rPr lang="en-US" sz="1600" dirty="0" smtClean="0"/>
                        <a:t>20</a:t>
                      </a:r>
                      <a:r>
                        <a:rPr lang="sr-Cyrl-RS" sz="1600" dirty="0" smtClean="0"/>
                        <a:t>. </a:t>
                      </a:r>
                      <a:r>
                        <a:rPr lang="sr-Cyrl-RS" sz="1600" dirty="0"/>
                        <a:t>годину  (износ у динарима)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%  буџета по кориснику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4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Скупштина </a:t>
                      </a:r>
                      <a:r>
                        <a:rPr lang="sr-Cyrl-RS" sz="1800" dirty="0">
                          <a:effectLst/>
                        </a:rPr>
                        <a:t>општине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22,448,704.00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15,45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4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845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660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4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Општинско</a:t>
                      </a:r>
                      <a:r>
                        <a:rPr lang="en-US" sz="1800" dirty="0">
                          <a:effectLst/>
                        </a:rPr>
                        <a:t> веће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686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106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2.86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4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>
                          <a:effectLst/>
                        </a:rPr>
                        <a:t>Општинска </a:t>
                      </a:r>
                      <a:r>
                        <a:rPr lang="en-US" sz="1800" dirty="0">
                          <a:effectLst/>
                        </a:rPr>
                        <a:t>управа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278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472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77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54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У К У П Н О: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effectLst/>
                          <a:latin typeface="Times New Roman"/>
                          <a:ea typeface="Times New Roman"/>
                        </a:rPr>
                        <a:t>145,258,942.00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76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925" y="83820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en-US" dirty="0" smtClean="0"/>
              <a:t>20</a:t>
            </a:r>
            <a:r>
              <a:rPr lang="en-US" dirty="0" smtClean="0">
                <a:ea typeface="Cambria" pitchFamily="18" charset="0"/>
              </a:rPr>
              <a:t>20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sr-Cyrl-RS" dirty="0" smtClean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</a:t>
            </a:r>
            <a:r>
              <a:rPr lang="sr-Cyrl-RS" dirty="0"/>
              <a:t>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</a:t>
            </a:r>
            <a:r>
              <a:rPr lang="sr-Cyrl-RS" dirty="0" smtClean="0"/>
              <a:t>заједницу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Нацрт буџета ГО Палилула за 20</a:t>
            </a:r>
            <a:r>
              <a:rPr lang="en-US" dirty="0" smtClean="0"/>
              <a:t>20</a:t>
            </a:r>
            <a:r>
              <a:rPr lang="sr-Cyrl-RS" dirty="0" smtClean="0"/>
              <a:t>.годину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1219200"/>
            <a:ext cx="5257800" cy="38862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sr-Cyrl-RS" sz="7200" dirty="0" smtClean="0"/>
              <a:t>На </a:t>
            </a:r>
            <a:r>
              <a:rPr lang="sr-Cyrl-RS" sz="7200" dirty="0"/>
              <a:t>крају желимо да Вам се захвалимо што </a:t>
            </a:r>
            <a:r>
              <a:rPr lang="en-US" sz="7200" dirty="0" smtClean="0"/>
              <a:t>          </a:t>
            </a:r>
            <a:r>
              <a:rPr lang="sr-Cyrl-RS" sz="7200" dirty="0" smtClean="0"/>
              <a:t>сте </a:t>
            </a:r>
            <a:r>
              <a:rPr lang="sr-Cyrl-RS" sz="7200" dirty="0"/>
              <a:t>издвојили време за читање ове </a:t>
            </a:r>
            <a:r>
              <a:rPr lang="en-US" sz="7200" dirty="0" smtClean="0"/>
              <a:t> </a:t>
            </a:r>
            <a:r>
              <a:rPr lang="sr-Cyrl-RS" sz="7200" dirty="0" smtClean="0"/>
              <a:t>презентације </a:t>
            </a:r>
            <a:r>
              <a:rPr lang="sr-Cyrl-RS" sz="7200" dirty="0"/>
              <a:t>буџета. </a:t>
            </a:r>
            <a:endParaRPr lang="en-US" sz="7200" dirty="0" smtClean="0"/>
          </a:p>
          <a:p>
            <a:pPr marL="0" indent="0" algn="just">
              <a:buNone/>
            </a:pPr>
            <a:endParaRPr lang="en-US" sz="6400" dirty="0" smtClean="0"/>
          </a:p>
          <a:p>
            <a:pPr marL="0" indent="0" algn="just">
              <a:buNone/>
            </a:pPr>
            <a:r>
              <a:rPr lang="sr-Cyrl-RS" sz="6400" dirty="0"/>
              <a:t>Уколико сте заинтересовани да сагледате у целини Одлуку о буџету општине Палилула</a:t>
            </a:r>
            <a:r>
              <a:rPr lang="sr-Cyrl-RS" sz="6400" dirty="0">
                <a:solidFill>
                  <a:srgbClr val="FF0000"/>
                </a:solidFill>
              </a:rPr>
              <a:t> </a:t>
            </a:r>
            <a:r>
              <a:rPr lang="sr-Cyrl-RS" sz="6400" dirty="0"/>
              <a:t>за </a:t>
            </a:r>
            <a:r>
              <a:rPr lang="en-US" sz="6400" dirty="0" smtClean="0"/>
              <a:t>2020</a:t>
            </a:r>
            <a:r>
              <a:rPr lang="sr-Cyrl-RS" sz="6400" dirty="0" smtClean="0"/>
              <a:t>. </a:t>
            </a:r>
            <a:r>
              <a:rPr lang="sr-Cyrl-RS" sz="6400" dirty="0"/>
              <a:t>годину, исту можете преузети на следећем линку интернет странице Градске општине Палилула</a:t>
            </a:r>
            <a:r>
              <a:rPr lang="sr-Cyrl-RS" sz="6400" dirty="0" smtClean="0"/>
              <a:t>:</a:t>
            </a:r>
            <a:endParaRPr lang="en-US" sz="6400" dirty="0" smtClean="0"/>
          </a:p>
          <a:p>
            <a:pPr marL="0" indent="0" algn="just">
              <a:buNone/>
            </a:pPr>
            <a:r>
              <a:rPr lang="sr-Cyrl-RS" sz="6400" dirty="0" smtClean="0"/>
              <a:t> </a:t>
            </a:r>
            <a:r>
              <a:rPr lang="en-US" sz="6400" dirty="0" smtClean="0"/>
              <a:t> </a:t>
            </a:r>
            <a:r>
              <a:rPr lang="en-US" sz="6400" dirty="0" smtClean="0">
                <a:hlinkClick r:id="rId2"/>
              </a:rPr>
              <a:t>www.palilula.eu/budzet-opstine/</a:t>
            </a:r>
            <a:endParaRPr lang="en-US" sz="6400" dirty="0" smtClean="0"/>
          </a:p>
          <a:p>
            <a:pPr marL="0" indent="0" algn="just">
              <a:buNone/>
            </a:pPr>
            <a:endParaRPr lang="en-US" sz="6400" dirty="0"/>
          </a:p>
          <a:p>
            <a:pPr marL="0" indent="0" algn="just">
              <a:buNone/>
            </a:pPr>
            <a:r>
              <a:rPr lang="sr-Cyrl-RS" sz="6400" dirty="0"/>
              <a:t>Све сугестије,предлози и примедбе на нацрт  Одлуке о буџету могу се доставити на следеће е-маил адресе</a:t>
            </a:r>
            <a:r>
              <a:rPr lang="sr-Cyrl-RS" sz="6400" dirty="0" smtClean="0"/>
              <a:t>:</a:t>
            </a:r>
            <a:endParaRPr lang="en-US" sz="6400" dirty="0" smtClean="0"/>
          </a:p>
          <a:p>
            <a:pPr marL="0" indent="0" algn="just">
              <a:buNone/>
            </a:pPr>
            <a:endParaRPr lang="en-US" sz="6400" dirty="0"/>
          </a:p>
          <a:p>
            <a:pPr marL="0" indent="0" algn="just">
              <a:buNone/>
            </a:pPr>
            <a:endParaRPr lang="en-US" sz="6400" dirty="0"/>
          </a:p>
          <a:p>
            <a:pPr marL="0" indent="0" algn="just">
              <a:buNone/>
            </a:pPr>
            <a:endParaRPr lang="en-US" sz="6400" dirty="0" smtClean="0"/>
          </a:p>
          <a:p>
            <a:pPr marL="0" indent="0" algn="just">
              <a:buNone/>
            </a:pPr>
            <a:endParaRPr lang="en-US" sz="6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7200" dirty="0" smtClean="0"/>
          </a:p>
          <a:p>
            <a:pPr marL="0" indent="0" algn="just">
              <a:buNone/>
            </a:pPr>
            <a:endParaRPr lang="en-US" sz="7200" dirty="0" smtClean="0"/>
          </a:p>
          <a:p>
            <a:pPr marL="0" indent="0" algn="just">
              <a:buNone/>
            </a:pPr>
            <a:endParaRPr lang="sr-Cyrl-RS" sz="7200" dirty="0"/>
          </a:p>
          <a:p>
            <a:pPr marL="0" indent="0" algn="just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                                        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" y="2743200"/>
            <a:ext cx="27432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</a:pPr>
            <a:r>
              <a:rPr lang="en-US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ivan.dragisic@palilula.eu</a:t>
            </a:r>
            <a:endParaRPr lang="en-US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0" indent="-36576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</a:pPr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tatjana.marjanovic@palilula.eu</a:t>
            </a:r>
            <a:endParaRPr lang="en-US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0" indent="-36576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</a:pPr>
            <a:r>
              <a:rPr lang="en-US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milos.ristic@palilula.eu</a:t>
            </a:r>
            <a:endParaRPr lang="en-US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2875" y="4267200"/>
            <a:ext cx="1600200" cy="381000"/>
          </a:xfrm>
        </p:spPr>
        <p:txBody>
          <a:bodyPr>
            <a:normAutofit/>
          </a:bodyPr>
          <a:lstStyle/>
          <a:p>
            <a:r>
              <a:rPr lang="sr-Cyrl-RS" sz="1100" dirty="0" smtClean="0"/>
              <a:t>Председник општине</a:t>
            </a:r>
          </a:p>
          <a:p>
            <a:r>
              <a:rPr lang="sr-Cyrl-RS" sz="1100" dirty="0" smtClean="0"/>
              <a:t>Александар Ждрале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457200"/>
            <a:ext cx="7086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 smtClean="0"/>
              <a:t>Драги </a:t>
            </a:r>
            <a:r>
              <a:rPr lang="sr-Cyrl-RS" b="1" dirty="0"/>
              <a:t>суграђани и суграђанке,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</a:t>
            </a:r>
            <a:r>
              <a:rPr lang="sr-Cyrl-RS" sz="1600" dirty="0" smtClean="0"/>
              <a:t>Основна </a:t>
            </a:r>
            <a:r>
              <a:rPr lang="sr-Cyrl-RS" sz="1600" dirty="0"/>
              <a:t>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pPr algn="just"/>
            <a:r>
              <a:rPr lang="en-US" sz="1600" dirty="0" smtClean="0"/>
              <a:t>	</a:t>
            </a:r>
            <a:r>
              <a:rPr lang="sr-Cyrl-RS" sz="1600" dirty="0" smtClean="0"/>
              <a:t>Грађански </a:t>
            </a:r>
            <a:r>
              <a:rPr lang="sr-Cyrl-RS" sz="1600" dirty="0"/>
              <a:t>буџет представља сажет и јасан приказ Одлуке о буџету општине</a:t>
            </a:r>
            <a:r>
              <a:rPr lang="sr-Latn-RS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/>
              <a:t>Палилула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</a:t>
            </a:r>
            <a:r>
              <a:rPr lang="en-US" sz="1600" dirty="0" smtClean="0"/>
              <a:t>2020</a:t>
            </a:r>
            <a:r>
              <a:rPr lang="sr-Cyrl-RS" sz="1600" dirty="0" smtClean="0"/>
              <a:t>. </a:t>
            </a:r>
            <a:r>
              <a:rPr lang="sr-Cyrl-RS" sz="1600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r>
              <a:rPr lang="en-US" sz="1600" dirty="0" smtClean="0"/>
              <a:t>	</a:t>
            </a:r>
            <a:r>
              <a:rPr lang="sr-Cyrl-RS" sz="1600" dirty="0" smtClean="0"/>
              <a:t>Иако </a:t>
            </a:r>
            <a:r>
              <a:rPr lang="sr-Cyrl-RS" sz="1600" dirty="0"/>
              <a:t>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pPr algn="just"/>
            <a:r>
              <a:rPr lang="en-US" sz="1600" dirty="0" smtClean="0"/>
              <a:t>	</a:t>
            </a:r>
            <a:r>
              <a:rPr lang="ru-RU" sz="1600" dirty="0" smtClean="0"/>
              <a:t>Кроз </a:t>
            </a:r>
            <a:r>
              <a:rPr lang="ru-RU" sz="1600" dirty="0"/>
              <a:t>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sz="1600" dirty="0" smtClean="0"/>
              <a:t>општине Палилула у </a:t>
            </a:r>
            <a:r>
              <a:rPr lang="ru-RU" sz="1600" dirty="0"/>
              <a:t>заједничком постављању циљева, дефинисању приоритета и планирању развоја наше општине.</a:t>
            </a:r>
            <a:endParaRPr lang="sr-Cyrl-RS" sz="1600" dirty="0"/>
          </a:p>
          <a:p>
            <a:pPr algn="r"/>
            <a:endParaRPr lang="sr-Cyrl-RS" dirty="0"/>
          </a:p>
          <a:p>
            <a:pPr algn="r"/>
            <a:endParaRPr lang="sr-Cyrl-RS" dirty="0"/>
          </a:p>
          <a:p>
            <a:pPr algn="r"/>
            <a:endParaRPr lang="en-US" dirty="0"/>
          </a:p>
        </p:txBody>
      </p:sp>
      <p:pic>
        <p:nvPicPr>
          <p:cNvPr id="1027" name="Picture 3" descr="C:\Users\ravno\Desktop\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18" y="2133600"/>
            <a:ext cx="151892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20000" cy="1143000"/>
          </a:xfrm>
        </p:spPr>
        <p:txBody>
          <a:bodyPr>
            <a:noAutofit/>
          </a:bodyPr>
          <a:lstStyle/>
          <a:p>
            <a:pPr algn="l"/>
            <a:r>
              <a:rPr lang="sr-Cyrl-RS" sz="3600" dirty="0">
                <a:latin typeface="+mn-lt"/>
              </a:rPr>
              <a:t>Кључне добробити од</a:t>
            </a:r>
            <a:br>
              <a:rPr lang="sr-Cyrl-RS" sz="3600" dirty="0">
                <a:latin typeface="+mn-lt"/>
              </a:rPr>
            </a:br>
            <a:r>
              <a:rPr lang="sr-Cyrl-RS" sz="3600" dirty="0">
                <a:latin typeface="+mn-lt"/>
              </a:rPr>
              <a:t>партиципације јавности</a:t>
            </a:r>
            <a:endParaRPr lang="en-US" sz="36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267" y="1447800"/>
            <a:ext cx="3466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Добробити за локалне власти: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81200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ru-RU" dirty="0" smtClean="0"/>
              <a:t>Јача </a:t>
            </a:r>
            <a:r>
              <a:rPr lang="ru-RU" dirty="0"/>
              <a:t>поверење између грађана и </a:t>
            </a:r>
            <a:r>
              <a:rPr lang="ru-RU" dirty="0" smtClean="0"/>
              <a:t>власти</a:t>
            </a:r>
            <a:endParaRPr lang="en-US" dirty="0" smtClean="0"/>
          </a:p>
          <a:p>
            <a:endParaRPr lang="ru-RU" dirty="0"/>
          </a:p>
          <a:p>
            <a:r>
              <a:rPr lang="en-US" dirty="0" smtClean="0"/>
              <a:t>-</a:t>
            </a:r>
            <a:r>
              <a:rPr lang="ru-RU" dirty="0" smtClean="0"/>
              <a:t>Повећан </a:t>
            </a:r>
            <a:r>
              <a:rPr lang="ru-RU" dirty="0"/>
              <a:t>кредибилитет локалних власти у </a:t>
            </a:r>
            <a:r>
              <a:rPr lang="ru-RU" dirty="0" smtClean="0"/>
              <a:t>заједници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en-US" dirty="0" smtClean="0"/>
              <a:t>-</a:t>
            </a:r>
            <a:r>
              <a:rPr lang="sr-Cyrl-RS" dirty="0" smtClean="0"/>
              <a:t>Доприноси </a:t>
            </a:r>
            <a:r>
              <a:rPr lang="sr-Cyrl-RS" dirty="0"/>
              <a:t>транспарентности рада </a:t>
            </a:r>
            <a:r>
              <a:rPr lang="sr-Cyrl-RS" dirty="0" smtClean="0"/>
              <a:t>ЛС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sr-Cyrl-RS" dirty="0"/>
          </a:p>
          <a:p>
            <a:r>
              <a:rPr lang="en-US" dirty="0" smtClean="0"/>
              <a:t>-</a:t>
            </a:r>
            <a:r>
              <a:rPr lang="ru-RU" dirty="0" smtClean="0"/>
              <a:t>Помаже </a:t>
            </a:r>
            <a:r>
              <a:rPr lang="ru-RU" dirty="0"/>
              <a:t>ЛС да идентификује потребе </a:t>
            </a:r>
            <a:r>
              <a:rPr lang="ru-RU" dirty="0" smtClean="0"/>
              <a:t>заједнице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en-US" dirty="0" smtClean="0"/>
              <a:t>-</a:t>
            </a:r>
            <a:r>
              <a:rPr lang="ru-RU" dirty="0" smtClean="0"/>
              <a:t>Донете </a:t>
            </a:r>
            <a:r>
              <a:rPr lang="ru-RU" dirty="0"/>
              <a:t>одлуке су одрживије и имају већи </a:t>
            </a:r>
            <a:r>
              <a:rPr lang="ru-RU" dirty="0" smtClean="0"/>
              <a:t>легитимитет</a:t>
            </a:r>
            <a:endParaRPr lang="en-US" dirty="0" smtClean="0"/>
          </a:p>
          <a:p>
            <a:endParaRPr lang="ru-RU" dirty="0"/>
          </a:p>
          <a:p>
            <a:r>
              <a:rPr lang="en-US" dirty="0" smtClean="0"/>
              <a:t>- </a:t>
            </a:r>
            <a:r>
              <a:rPr lang="ru-RU" dirty="0" smtClean="0"/>
              <a:t>Уштеда </a:t>
            </a:r>
            <a:r>
              <a:rPr lang="ru-RU" dirty="0"/>
              <a:t>у времену и новцу путем уважавања интереса</a:t>
            </a:r>
          </a:p>
          <a:p>
            <a:r>
              <a:rPr lang="ru-RU" dirty="0"/>
              <a:t>заједнице у раној фази </a:t>
            </a:r>
            <a:r>
              <a:rPr lang="ru-RU" dirty="0" smtClean="0"/>
              <a:t>процеса</a:t>
            </a:r>
            <a:endParaRPr lang="en-US" dirty="0" smtClean="0"/>
          </a:p>
          <a:p>
            <a:endParaRPr lang="ru-RU" dirty="0"/>
          </a:p>
          <a:p>
            <a:r>
              <a:rPr lang="en-US" dirty="0" smtClean="0"/>
              <a:t>- </a:t>
            </a:r>
            <a:r>
              <a:rPr lang="ru-RU" dirty="0" smtClean="0"/>
              <a:t>Заједничким </a:t>
            </a:r>
            <a:r>
              <a:rPr lang="ru-RU" dirty="0"/>
              <a:t>радом ЛС и грађани успевају да дођу до</a:t>
            </a:r>
          </a:p>
          <a:p>
            <a:r>
              <a:rPr lang="sr-Cyrl-RS" dirty="0"/>
              <a:t>креативнијих начина решавања проблема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4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Cyrl-RS" sz="3600" dirty="0">
                <a:latin typeface="+mn-lt"/>
              </a:rPr>
              <a:t>Кључне добробити од</a:t>
            </a:r>
            <a:br>
              <a:rPr lang="sr-Cyrl-RS" sz="3600" dirty="0">
                <a:latin typeface="+mn-lt"/>
              </a:rPr>
            </a:br>
            <a:r>
              <a:rPr lang="sr-Cyrl-RS" sz="3600" dirty="0">
                <a:latin typeface="+mn-lt"/>
              </a:rPr>
              <a:t>партиципације јавности</a:t>
            </a:r>
            <a:endParaRPr lang="en-US" sz="36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8800" y="1604539"/>
            <a:ext cx="4880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Добробити за грађане и локалну заједницу: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333" y="21336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•Остваривање основних грађанских </a:t>
            </a:r>
            <a:r>
              <a:rPr lang="sr-Cyrl-RS" dirty="0" smtClean="0"/>
              <a:t>права</a:t>
            </a:r>
            <a:endParaRPr lang="en-US" dirty="0" smtClean="0"/>
          </a:p>
          <a:p>
            <a:endParaRPr lang="sr-Cyrl-RS" dirty="0"/>
          </a:p>
          <a:p>
            <a:r>
              <a:rPr lang="ru-RU" dirty="0"/>
              <a:t>•Боље разумевање функционисања локалне </a:t>
            </a:r>
            <a:r>
              <a:rPr lang="ru-RU" dirty="0" smtClean="0"/>
              <a:t>самоуправе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•Могућност изражавања сопствених потреба и мишљења пре</a:t>
            </a:r>
          </a:p>
          <a:p>
            <a:r>
              <a:rPr lang="sr-Cyrl-RS" dirty="0"/>
              <a:t>доношења </a:t>
            </a:r>
            <a:r>
              <a:rPr lang="sr-Cyrl-RS" dirty="0" smtClean="0"/>
              <a:t>одлуке</a:t>
            </a:r>
            <a:endParaRPr lang="en-US" dirty="0" smtClean="0"/>
          </a:p>
          <a:p>
            <a:endParaRPr lang="sr-Cyrl-RS" dirty="0"/>
          </a:p>
          <a:p>
            <a:r>
              <a:rPr lang="ru-RU" dirty="0"/>
              <a:t>•Осећај укључености и власништва над донетим </a:t>
            </a:r>
            <a:r>
              <a:rPr lang="ru-RU" dirty="0" smtClean="0"/>
              <a:t>одлукама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•Повећан ниво одговорности и идентификације са</a:t>
            </a:r>
          </a:p>
          <a:p>
            <a:r>
              <a:rPr lang="sr-Cyrl-RS" dirty="0"/>
              <a:t>сопственом </a:t>
            </a:r>
            <a:r>
              <a:rPr lang="sr-Cyrl-RS" dirty="0" smtClean="0"/>
              <a:t>заједницом</a:t>
            </a:r>
            <a:endParaRPr lang="en-US" dirty="0" smtClean="0"/>
          </a:p>
          <a:p>
            <a:endParaRPr lang="sr-Cyrl-RS" dirty="0"/>
          </a:p>
          <a:p>
            <a:r>
              <a:rPr lang="ru-RU" dirty="0"/>
              <a:t>•Омогућава развој компетенција за информисано и активно</a:t>
            </a:r>
          </a:p>
          <a:p>
            <a:r>
              <a:rPr lang="ru-RU" dirty="0"/>
              <a:t>учешће у демократском животу заједнице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2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55" y="533400"/>
            <a:ext cx="8229600" cy="570738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>
                <a:latin typeface="+mn-lt"/>
              </a:rPr>
              <a:t>Ко се финансира из буџета?</a:t>
            </a:r>
            <a:endParaRPr lang="en-US" sz="3000" b="1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1524000"/>
            <a:ext cx="4648200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43200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dirty="0" smtClean="0">
                <a:cs typeface="Calibri" panose="020F0502020204030204" pitchFamily="34" charset="0"/>
              </a:rPr>
              <a:t> 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840247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 algn="just"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</a:t>
            </a:r>
            <a:r>
              <a:rPr lang="ru-RU" altLang="en-US" sz="1700" dirty="0" smtClean="0">
                <a:cs typeface="Calibri" panose="020F0502020204030204" pitchFamily="34" charset="0"/>
              </a:rPr>
              <a:t>школе</a:t>
            </a:r>
            <a:r>
              <a:rPr lang="en-US" altLang="en-US" sz="1700" dirty="0" smtClean="0">
                <a:cs typeface="Calibri" panose="020F0502020204030204" pitchFamily="34" charset="0"/>
              </a:rPr>
              <a:t> </a:t>
            </a:r>
            <a:r>
              <a:rPr lang="sr-Cyrl-RS" altLang="en-US" sz="1700" dirty="0" smtClean="0">
                <a:cs typeface="Calibri" panose="020F0502020204030204" pitchFamily="34" charset="0"/>
              </a:rPr>
              <a:t>и предшколске установе</a:t>
            </a:r>
            <a:r>
              <a:rPr lang="ru-RU" altLang="en-US" sz="1700" dirty="0" smtClean="0">
                <a:cs typeface="Calibri" panose="020F0502020204030204" pitchFamily="34" charset="0"/>
              </a:rPr>
              <a:t>)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</a:t>
            </a:r>
            <a:r>
              <a:rPr lang="en-US" altLang="en-US" sz="1700" dirty="0" smtClean="0">
                <a:cs typeface="Calibri" panose="020F0502020204030204" pitchFamily="34" charset="0"/>
              </a:rPr>
              <a:t>  </a:t>
            </a:r>
            <a:r>
              <a:rPr lang="ru-RU" altLang="en-US" sz="1700" dirty="0" smtClean="0">
                <a:cs typeface="Calibri" panose="020F0502020204030204" pitchFamily="34" charset="0"/>
              </a:rPr>
              <a:t>социјални </a:t>
            </a:r>
            <a:r>
              <a:rPr lang="en-US" altLang="en-US" sz="1700" dirty="0" smtClean="0">
                <a:cs typeface="Calibri" panose="020F0502020204030204" pitchFamily="34" charset="0"/>
              </a:rPr>
              <a:t> </a:t>
            </a:r>
            <a:r>
              <a:rPr lang="ru-RU" altLang="en-US" sz="1700" dirty="0" smtClean="0">
                <a:cs typeface="Calibri" panose="020F0502020204030204" pitchFamily="34" charset="0"/>
              </a:rPr>
              <a:t>рад</a:t>
            </a:r>
            <a:r>
              <a:rPr lang="ru-RU" altLang="en-US" sz="1700" dirty="0">
                <a:cs typeface="Calibri" panose="020F0502020204030204" pitchFamily="34" charset="0"/>
              </a:rPr>
              <a:t>)</a:t>
            </a:r>
          </a:p>
          <a:p>
            <a:pPr algn="just"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pic>
        <p:nvPicPr>
          <p:cNvPr id="9" name="Content Placeholder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278856"/>
            <a:ext cx="5181600" cy="206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5562600" cy="730250"/>
          </a:xfrm>
        </p:spPr>
        <p:txBody>
          <a:bodyPr>
            <a:normAutofit/>
          </a:bodyPr>
          <a:lstStyle/>
          <a:p>
            <a:pPr algn="l"/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03362" y="1143000"/>
            <a:ext cx="5943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400" b="1" dirty="0"/>
              <a:t>БУЏЕТ </a:t>
            </a:r>
            <a:r>
              <a:rPr lang="sr-Cyrl-RS" sz="14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Приликом дефинисања овог, за општину </a:t>
            </a:r>
            <a:r>
              <a:rPr lang="sr-Cyrl-RS" sz="1400" dirty="0" smtClean="0"/>
              <a:t>Палилула</a:t>
            </a:r>
            <a:r>
              <a:rPr lang="sr-Latn-RS" sz="1400" dirty="0" smtClean="0"/>
              <a:t> </a:t>
            </a:r>
            <a:r>
              <a:rPr lang="sr-Cyrl-RS" sz="14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400" dirty="0"/>
          </a:p>
          <a:p>
            <a:pPr algn="just"/>
            <a:r>
              <a:rPr lang="sr-Cyrl-RS" sz="14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239000" cy="73025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>Ко све може да учествује у изради буџета? </a:t>
            </a:r>
            <a:endParaRPr 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4170707"/>
              </p:ext>
            </p:extLst>
          </p:nvPr>
        </p:nvGraphicFramePr>
        <p:xfrm>
          <a:off x="1066800" y="1295400"/>
          <a:ext cx="579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" dur="875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7182862" cy="730610"/>
          </a:xfrm>
        </p:spPr>
        <p:txBody>
          <a:bodyPr>
            <a:normAutofit/>
          </a:bodyPr>
          <a:lstStyle/>
          <a:p>
            <a:r>
              <a:rPr lang="sr-Cyrl-RS" sz="3000" b="1" dirty="0">
                <a:latin typeface="+mn-lt"/>
              </a:rPr>
              <a:t>На основу чега се доноси буџет</a:t>
            </a:r>
            <a:r>
              <a:rPr lang="en-US" sz="3000" b="1" dirty="0">
                <a:latin typeface="+mn-lt"/>
              </a:rPr>
              <a:t>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9486159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6041</TotalTime>
  <Words>1757</Words>
  <Application>Microsoft Office PowerPoint</Application>
  <PresentationFormat>On-screen Show (4:3)</PresentationFormat>
  <Paragraphs>337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Custom Design</vt:lpstr>
      <vt:lpstr>Technic</vt:lpstr>
      <vt:lpstr>ГРАДСКА ОПШТИНА ПАЛИЛУЛА</vt:lpstr>
      <vt:lpstr>PowerPoint Presentation</vt:lpstr>
      <vt:lpstr>PowerPoint Presentation</vt:lpstr>
      <vt:lpstr>Кључне добробити од партиципације јавности</vt:lpstr>
      <vt:lpstr>Кључне добробити од партиципације јавности</vt:lpstr>
      <vt:lpstr>Ко се финансира из буџета?</vt:lpstr>
      <vt:lpstr>Како настаје буџет општине?</vt:lpstr>
      <vt:lpstr>Ко све може да учествује у изради буџета? 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2020. годину</vt:lpstr>
      <vt:lpstr>На шта се троше јавна средства?</vt:lpstr>
      <vt:lpstr>PowerPoint Presentation</vt:lpstr>
      <vt:lpstr>Шта се променило у односу на 2019?</vt:lpstr>
      <vt:lpstr>Надлежности општине Палилула које се могу финансирати из буџета</vt:lpstr>
      <vt:lpstr>Структура планираних расхода и издатака  буџета за 2020. годину</vt:lpstr>
      <vt:lpstr>Расходи буџета по програмима</vt:lpstr>
      <vt:lpstr>Расходи буџета расподељени по директним и индиректним буџетским корисницима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Windows User</cp:lastModifiedBy>
  <cp:revision>518</cp:revision>
  <cp:lastPrinted>2018-01-29T14:26:33Z</cp:lastPrinted>
  <dcterms:created xsi:type="dcterms:W3CDTF">2006-08-16T00:00:00Z</dcterms:created>
  <dcterms:modified xsi:type="dcterms:W3CDTF">2019-12-04T12:59:34Z</dcterms:modified>
</cp:coreProperties>
</file>